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</p:sldMasterIdLst>
  <p:notesMasterIdLst>
    <p:notesMasterId r:id="rId4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9" r:id="rId43"/>
    <p:sldId id="300" r:id="rId44"/>
    <p:sldId id="301" r:id="rId45"/>
    <p:sldId id="302" r:id="rId46"/>
    <p:sldId id="303" r:id="rId4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IBM Plex Sans" panose="020B0503050203000203" pitchFamily="34" charset="0"/>
      <p:regular r:id="rId53"/>
      <p:bold r:id="rId54"/>
      <p:italic r:id="rId55"/>
      <p:boldItalic r:id="rId56"/>
    </p:embeddedFont>
    <p:embeddedFont>
      <p:font typeface="IBM Plex Sans SemiBold" panose="020B0703050203000203" pitchFamily="34" charset="0"/>
      <p:regular r:id="rId57"/>
      <p:bold r:id="rId58"/>
      <p:italic r:id="rId59"/>
      <p:boldItalic r:id="rId60"/>
    </p:embeddedFont>
    <p:embeddedFont>
      <p:font typeface="Roboto" pitchFamily="2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97">
          <p15:clr>
            <a:srgbClr val="9AA0A6"/>
          </p15:clr>
        </p15:guide>
        <p15:guide id="2" pos="290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5ACD8A-4F1A-446C-8482-47143EDF4315}">
  <a:tblStyle styleId="{325ACD8A-4F1A-446C-8482-47143EDF431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600" y="56"/>
      </p:cViewPr>
      <p:guideLst>
        <p:guide orient="horz" pos="1597"/>
        <p:guide pos="29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font" Target="fonts/font15.fntdata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13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8" Type="http://schemas.openxmlformats.org/officeDocument/2006/relationships/slide" Target="slides/slide6.xml"/><Relationship Id="rId51" Type="http://schemas.openxmlformats.org/officeDocument/2006/relationships/font" Target="fonts/font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1.fntdata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ksergey.ru/timer/?t=300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onlinetimer.ru/#!/timer/2022-01-14T13:30:46.171Z/2022-01-14T13:30:46.171Z/forward/0/2/100/t/run/" TargetMode="Externa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0" name="Google Shape;30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399ae5b3c0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399ae5b3c0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1a88ad15b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1a88ad15b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399ae5b3c0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399ae5b3c0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399ae5b3c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399ae5b3c0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399ae5b3c0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399ae5b3c0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081ba7d4ae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1081ba7d4ae_0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399ae5b3c0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g1399ae5b3c0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39a70ab48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6" name="Google Shape;406;g139a70ab48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399ae5b3c0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" name="Google Shape;415;g1399ae5b3c0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39a70ab48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g139a70ab48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399ae5b3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399ae5b3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39a70ab48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4" name="Google Shape;434;g139a70ab48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39a70ab480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8" name="Google Shape;448;g139a70ab480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9a70ab48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g139a70ab48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39a70ab480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7" name="Google Shape;467;g139a70ab480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39a70ab480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7" name="Google Shape;477;g139a70ab480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39a70ab480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7" name="Google Shape;487;g139a70ab480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39a70ab480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6" name="Google Shape;496;g139a70ab480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39a70ab480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7" name="Google Shape;507;g139a70ab480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39a70ab480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7" name="Google Shape;517;g139a70ab480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39a70ab480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6" name="Google Shape;526;g139a70ab480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647329f79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7" name="Google Shape;317;g10647329f79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39a70ab480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3" name="Google Shape;533;g139a70ab480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39a70ab480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1" name="Google Shape;541;g139a70ab480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0" name="Google Shape;55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>
                <a:solidFill>
                  <a:schemeClr val="dk1"/>
                </a:solidFill>
              </a:rPr>
              <a:t>Для удобства можно использовать таймер на экране: </a:t>
            </a:r>
            <a:r>
              <a:rPr lang="ru-RU" u="sng">
                <a:solidFill>
                  <a:schemeClr val="hlink"/>
                </a:solidFill>
                <a:hlinkClick r:id="rId3"/>
              </a:rPr>
              <a:t>вариант 1,</a:t>
            </a:r>
            <a:r>
              <a:rPr lang="ru-RU">
                <a:solidFill>
                  <a:schemeClr val="dk1"/>
                </a:solidFill>
              </a:rPr>
              <a:t> </a:t>
            </a:r>
            <a:r>
              <a:rPr lang="ru-RU" u="sng">
                <a:solidFill>
                  <a:schemeClr val="hlink"/>
                </a:solidFill>
                <a:hlinkClick r:id="rId4"/>
              </a:rPr>
              <a:t>вариант 2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081ba7d4ae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g1081ba7d4ae_0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56ec39b11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g156ec39b11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1656f2432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2" name="Google Shape;572;g11656f2432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56ec39b11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0" name="Google Shape;580;g156ec39b11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56ec39b1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8" name="Google Shape;588;g156ec39b1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4722c52612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6" name="Google Shape;596;g14722c52612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4722c52612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5" name="Google Shape;605;g14722c52612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1a88ad15b6_0_292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11a88ad15b6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778"/>
            <a:ext cx="4572300" cy="34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4722c52612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3" name="Google Shape;613;g14722c52612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081ba7d4ae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7" name="Google Shape;637;g1081ba7d4ae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16132c2d2b_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42" name="Google Shape;642;g116132c2d2b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56ec39b11f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48" name="Google Shape;648;g156ec39b11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0f07d28dee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0f07d28dee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Вы можете сами менять вопросы! Попросите студентов ответить голосом или отписаться в чате.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6" name="Google Shape;66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a88ad15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1a88ad15b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399ae5b3c0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399ae5b3c0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a88ad15b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a88ad15b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399ae5b3c0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399ae5b3c0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1a88ad15b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1a88ad15b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Титульник">
  <p:cSld name="TITLE_1_2_1_1">
    <p:bg>
      <p:bgPr>
        <a:solidFill>
          <a:schemeClr val="dk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Отбивка">
  <p:cSld name="TITLE_1_1_1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9" name="Google Shape;5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">
  <p:cSld name="TITLE_1_1_1_1"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5" name="Google Shape;6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 (без графики)">
  <p:cSld name="TITLE_1_1_1_1_1">
    <p:bg>
      <p:bgPr>
        <a:solidFill>
          <a:schemeClr val="l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70" name="Google Shape;70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 в два столбца">
  <p:cSld name="1_Title slide 5_2_1_4_2"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6" name="Google Shape;76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 Для цитат">
  <p:cSld name="CUSTOM_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936875" y="1004350"/>
            <a:ext cx="7270200" cy="31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 extrusionOk="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2842969" y="2049775"/>
            <a:ext cx="3458100" cy="13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">
  <p:cSld name="1_Title slide 5_2_1_4_1_1_1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>
            <a:spLocks noGrp="1"/>
          </p:cNvSpPr>
          <p:nvPr>
            <p:ph type="subTitle" idx="2"/>
          </p:nvPr>
        </p:nvSpPr>
        <p:spPr>
          <a:xfrm>
            <a:off x="12587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subTitle" idx="3"/>
          </p:nvPr>
        </p:nvSpPr>
        <p:spPr>
          <a:xfrm>
            <a:off x="12587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4"/>
          </p:nvPr>
        </p:nvSpPr>
        <p:spPr>
          <a:xfrm>
            <a:off x="12587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subTitle" idx="5"/>
          </p:nvPr>
        </p:nvSpPr>
        <p:spPr>
          <a:xfrm>
            <a:off x="40716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6"/>
          </p:nvPr>
        </p:nvSpPr>
        <p:spPr>
          <a:xfrm>
            <a:off x="40716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subTitle" idx="7"/>
          </p:nvPr>
        </p:nvSpPr>
        <p:spPr>
          <a:xfrm>
            <a:off x="40716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ubTitle" idx="8"/>
          </p:nvPr>
        </p:nvSpPr>
        <p:spPr>
          <a:xfrm>
            <a:off x="68845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ubTitle" idx="9"/>
          </p:nvPr>
        </p:nvSpPr>
        <p:spPr>
          <a:xfrm>
            <a:off x="68845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13"/>
          </p:nvPr>
        </p:nvSpPr>
        <p:spPr>
          <a:xfrm>
            <a:off x="68845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Титульник">
  <p:cSld name="TITLE_1">
    <p:bg>
      <p:bgPr>
        <a:solidFill>
          <a:schemeClr val="dk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7911" y="0"/>
            <a:ext cx="406607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Титульник">
  <p:cSld name="TITLE_1_4">
    <p:bg>
      <p:bgPr>
        <a:solidFill>
          <a:schemeClr val="dk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19904" y="0"/>
            <a:ext cx="47240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Титульник">
  <p:cSld name="TITLE_1_3">
    <p:bg>
      <p:bgPr>
        <a:solidFill>
          <a:schemeClr val="dk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">
  <p:cSld name="1_Title slide 5_2_1_4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Титульник">
  <p:cSld name="TITLE_1_2">
    <p:bg>
      <p:bgPr>
        <a:solidFill>
          <a:schemeClr val="dk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Титульник">
  <p:cSld name="TITLE_1_2_1">
    <p:bg>
      <p:bgPr>
        <a:solidFill>
          <a:schemeClr val="dk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Титульник">
  <p:cSld name="TITLE_1_2_1_1">
    <p:bg>
      <p:bgPr>
        <a:solidFill>
          <a:schemeClr val="dk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Титульник">
  <p:cSld name="TITLE_1_2_1_1_1">
    <p:bg>
      <p:bgPr>
        <a:solidFill>
          <a:schemeClr val="dk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Титульник">
  <p:cSld name="TITLE_1_2_1_1_1_1">
    <p:bg>
      <p:bgPr>
        <a:solidFill>
          <a:schemeClr val="dk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41" name="Google Shape;14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Пустой титульник, вставь справа иллюстрацию по теме">
  <p:cSld name="TITLE_1_2_1_1_1_1_1">
    <p:bg>
      <p:bgPr>
        <a:solidFill>
          <a:schemeClr val="dk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45" name="Google Shape;14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Отбивка">
  <p:cSld name="TITLE_1_1">
    <p:bg>
      <p:bgPr>
        <a:solidFill>
          <a:schemeClr val="lt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8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IBM Plex Sans"/>
              <a:buNone/>
              <a:defRPr sz="13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51" name="Google Shape;15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Отбивка">
  <p:cSld name="TITLE_1_1_2"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9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57" name="Google Shape;15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Отбивка">
  <p:cSld name="TITLE_1_1_1">
    <p:bg>
      <p:bgPr>
        <a:solidFill>
          <a:schemeClr val="lt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3" name="Google Shape;16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">
  <p:cSld name="TITLE_1_1_1_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7" name="Google Shape;167;p31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31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9" name="Google Shape;16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Отбивка">
  <p:cSld name="10 Отбивка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 (без графики)">
  <p:cSld name="TITLE_1_1_1_1_1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4" name="Google Shape;17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">
    <p:bg>
      <p:bgPr>
        <a:solidFill>
          <a:schemeClr val="l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7" name="Google Shape;177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_Title slide 5_2_1_5"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">
  <p:cSld name="1_Title slide 5_2_1_4">
    <p:bg>
      <p:bgPr>
        <a:solidFill>
          <a:schemeClr val="lt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2" name="Google Shape;182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3" name="Google Shape;183;p35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84" name="Google Shape;184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 в два столбца">
  <p:cSld name="1_Title slide 5_2_1_4_2">
    <p:bg>
      <p:bgPr>
        <a:solidFill>
          <a:schemeClr val="lt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7" name="Google Shape;187;p3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8" name="Google Shape;188;p36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" name="Google Shape;189;p36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90" name="Google Shape;190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">
  <p:cSld name="1_Title slide 5_2_1_4_1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93" name="Google Shape;193;p37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94" name="Google Shape;194;p37"/>
          <p:cNvSpPr txBox="1">
            <a:spLocks noGrp="1"/>
          </p:cNvSpPr>
          <p:nvPr>
            <p:ph type="subTitle" idx="2"/>
          </p:nvPr>
        </p:nvSpPr>
        <p:spPr>
          <a:xfrm>
            <a:off x="540000" y="144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95" name="Google Shape;195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Что будет на уроке - 1 вариант">
  <p:cSld name="1_Title slide 5_2_1_2">
    <p:bg>
      <p:bgPr>
        <a:solidFill>
          <a:schemeClr val="l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98" name="Google Shape;198;p3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99" name="Google Shape;199;p38"/>
          <p:cNvSpPr txBox="1">
            <a:spLocks noGrp="1"/>
          </p:cNvSpPr>
          <p:nvPr>
            <p:ph type="subTitle" idx="2"/>
          </p:nvPr>
        </p:nvSpPr>
        <p:spPr>
          <a:xfrm>
            <a:off x="53640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38"/>
          <p:cNvSpPr txBox="1">
            <a:spLocks noGrp="1"/>
          </p:cNvSpPr>
          <p:nvPr>
            <p:ph type="body" idx="3"/>
          </p:nvPr>
        </p:nvSpPr>
        <p:spPr>
          <a:xfrm>
            <a:off x="5364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1" name="Google Shape;201;p38"/>
          <p:cNvSpPr txBox="1">
            <a:spLocks noGrp="1"/>
          </p:cNvSpPr>
          <p:nvPr>
            <p:ph type="subTitle" idx="4"/>
          </p:nvPr>
        </p:nvSpPr>
        <p:spPr>
          <a:xfrm>
            <a:off x="5364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38"/>
          <p:cNvSpPr txBox="1">
            <a:spLocks noGrp="1"/>
          </p:cNvSpPr>
          <p:nvPr>
            <p:ph type="body" idx="5"/>
          </p:nvPr>
        </p:nvSpPr>
        <p:spPr>
          <a:xfrm>
            <a:off x="5364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3" name="Google Shape;203;p38"/>
          <p:cNvSpPr txBox="1">
            <a:spLocks noGrp="1"/>
          </p:cNvSpPr>
          <p:nvPr>
            <p:ph type="subTitle" idx="6"/>
          </p:nvPr>
        </p:nvSpPr>
        <p:spPr>
          <a:xfrm>
            <a:off x="5364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38"/>
          <p:cNvSpPr txBox="1">
            <a:spLocks noGrp="1"/>
          </p:cNvSpPr>
          <p:nvPr>
            <p:ph type="body" idx="7"/>
          </p:nvPr>
        </p:nvSpPr>
        <p:spPr>
          <a:xfrm>
            <a:off x="5364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5" name="Google Shape;205;p38"/>
          <p:cNvSpPr txBox="1">
            <a:spLocks noGrp="1"/>
          </p:cNvSpPr>
          <p:nvPr>
            <p:ph type="subTitle" idx="8"/>
          </p:nvPr>
        </p:nvSpPr>
        <p:spPr>
          <a:xfrm>
            <a:off x="475199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38"/>
          <p:cNvSpPr txBox="1">
            <a:spLocks noGrp="1"/>
          </p:cNvSpPr>
          <p:nvPr>
            <p:ph type="body" idx="9"/>
          </p:nvPr>
        </p:nvSpPr>
        <p:spPr>
          <a:xfrm>
            <a:off x="47520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7" name="Google Shape;207;p38"/>
          <p:cNvSpPr txBox="1">
            <a:spLocks noGrp="1"/>
          </p:cNvSpPr>
          <p:nvPr>
            <p:ph type="subTitle" idx="13"/>
          </p:nvPr>
        </p:nvSpPr>
        <p:spPr>
          <a:xfrm>
            <a:off x="47520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" name="Google Shape;208;p38"/>
          <p:cNvSpPr txBox="1">
            <a:spLocks noGrp="1"/>
          </p:cNvSpPr>
          <p:nvPr>
            <p:ph type="body" idx="14"/>
          </p:nvPr>
        </p:nvSpPr>
        <p:spPr>
          <a:xfrm>
            <a:off x="47520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9" name="Google Shape;209;p38"/>
          <p:cNvSpPr txBox="1">
            <a:spLocks noGrp="1"/>
          </p:cNvSpPr>
          <p:nvPr>
            <p:ph type="subTitle" idx="15"/>
          </p:nvPr>
        </p:nvSpPr>
        <p:spPr>
          <a:xfrm>
            <a:off x="47520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0" name="Google Shape;210;p38"/>
          <p:cNvSpPr txBox="1">
            <a:spLocks noGrp="1"/>
          </p:cNvSpPr>
          <p:nvPr>
            <p:ph type="body" idx="16"/>
          </p:nvPr>
        </p:nvSpPr>
        <p:spPr>
          <a:xfrm>
            <a:off x="47520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11" name="Google Shape;211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 Что будет на уроке - 2 вариант ">
  <p:cSld name="1_Title slide 5_2_1_2_1">
    <p:bg>
      <p:bgPr>
        <a:solidFill>
          <a:schemeClr val="lt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4" name="Google Shape;214;p3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15" name="Google Shape;215;p39"/>
          <p:cNvSpPr txBox="1">
            <a:spLocks noGrp="1"/>
          </p:cNvSpPr>
          <p:nvPr>
            <p:ph type="body" idx="2"/>
          </p:nvPr>
        </p:nvSpPr>
        <p:spPr>
          <a:xfrm>
            <a:off x="1000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6" name="Google Shape;216;p39"/>
          <p:cNvSpPr txBox="1">
            <a:spLocks noGrp="1"/>
          </p:cNvSpPr>
          <p:nvPr>
            <p:ph type="subTitle" idx="3"/>
          </p:nvPr>
        </p:nvSpPr>
        <p:spPr>
          <a:xfrm>
            <a:off x="5364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Google Shape;217;p39"/>
          <p:cNvSpPr txBox="1">
            <a:spLocks noGrp="1"/>
          </p:cNvSpPr>
          <p:nvPr>
            <p:ph type="body" idx="4"/>
          </p:nvPr>
        </p:nvSpPr>
        <p:spPr>
          <a:xfrm>
            <a:off x="1000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8" name="Google Shape;218;p39"/>
          <p:cNvSpPr txBox="1">
            <a:spLocks noGrp="1"/>
          </p:cNvSpPr>
          <p:nvPr>
            <p:ph type="subTitle" idx="5"/>
          </p:nvPr>
        </p:nvSpPr>
        <p:spPr>
          <a:xfrm>
            <a:off x="5364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" name="Google Shape;219;p39"/>
          <p:cNvSpPr txBox="1">
            <a:spLocks noGrp="1"/>
          </p:cNvSpPr>
          <p:nvPr>
            <p:ph type="body" idx="6"/>
          </p:nvPr>
        </p:nvSpPr>
        <p:spPr>
          <a:xfrm>
            <a:off x="1000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0" name="Google Shape;220;p39"/>
          <p:cNvSpPr txBox="1">
            <a:spLocks noGrp="1"/>
          </p:cNvSpPr>
          <p:nvPr>
            <p:ph type="subTitle" idx="7"/>
          </p:nvPr>
        </p:nvSpPr>
        <p:spPr>
          <a:xfrm>
            <a:off x="475199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39"/>
          <p:cNvSpPr txBox="1">
            <a:spLocks noGrp="1"/>
          </p:cNvSpPr>
          <p:nvPr>
            <p:ph type="body" idx="8"/>
          </p:nvPr>
        </p:nvSpPr>
        <p:spPr>
          <a:xfrm>
            <a:off x="5212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2" name="Google Shape;222;p39"/>
          <p:cNvSpPr txBox="1">
            <a:spLocks noGrp="1"/>
          </p:cNvSpPr>
          <p:nvPr>
            <p:ph type="subTitle" idx="9"/>
          </p:nvPr>
        </p:nvSpPr>
        <p:spPr>
          <a:xfrm>
            <a:off x="47520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39"/>
          <p:cNvSpPr txBox="1">
            <a:spLocks noGrp="1"/>
          </p:cNvSpPr>
          <p:nvPr>
            <p:ph type="body" idx="13"/>
          </p:nvPr>
        </p:nvSpPr>
        <p:spPr>
          <a:xfrm>
            <a:off x="5212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4" name="Google Shape;224;p39"/>
          <p:cNvSpPr txBox="1">
            <a:spLocks noGrp="1"/>
          </p:cNvSpPr>
          <p:nvPr>
            <p:ph type="subTitle" idx="14"/>
          </p:nvPr>
        </p:nvSpPr>
        <p:spPr>
          <a:xfrm>
            <a:off x="47520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39"/>
          <p:cNvSpPr txBox="1">
            <a:spLocks noGrp="1"/>
          </p:cNvSpPr>
          <p:nvPr>
            <p:ph type="body" idx="15"/>
          </p:nvPr>
        </p:nvSpPr>
        <p:spPr>
          <a:xfrm>
            <a:off x="5212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6" name="Google Shape;226;p39"/>
          <p:cNvSpPr txBox="1">
            <a:spLocks noGrp="1"/>
          </p:cNvSpPr>
          <p:nvPr>
            <p:ph type="subTitle" idx="16"/>
          </p:nvPr>
        </p:nvSpPr>
        <p:spPr>
          <a:xfrm>
            <a:off x="54000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27" name="Google Shape;227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Слайд знакомства - инфа о преподавателе">
  <p:cSld name="1_Title slide 5_2_1_2_1_1_1">
    <p:bg>
      <p:bgPr>
        <a:solidFill>
          <a:schemeClr val="lt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30" name="Google Shape;230;p40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31" name="Google Shape;231;p40"/>
          <p:cNvSpPr txBox="1">
            <a:spLocks noGrp="1"/>
          </p:cNvSpPr>
          <p:nvPr>
            <p:ph type="subTitle" idx="2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" name="Google Shape;232;p40"/>
          <p:cNvSpPr txBox="1">
            <a:spLocks noGrp="1"/>
          </p:cNvSpPr>
          <p:nvPr>
            <p:ph type="subTitle" idx="3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" name="Google Shape;233;p40"/>
          <p:cNvSpPr txBox="1">
            <a:spLocks noGrp="1"/>
          </p:cNvSpPr>
          <p:nvPr>
            <p:ph type="body" idx="4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34" name="Google Shape;234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онец презентации (благодарность)">
  <p:cSld name="CUSTOM_1_1">
    <p:bg>
      <p:bgPr>
        <a:solidFill>
          <a:schemeClr val="dk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1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39" name="Google Shape;239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Отбивка">
  <p:cSld name="TITLE_1_1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IBM Plex Sans"/>
              <a:buNone/>
              <a:defRPr sz="13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 Для цитат">
  <p:cSld name="CUSTOM_2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6375" y="330150"/>
            <a:ext cx="4391259" cy="44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 1">
  <p:cSld name="1_Title slide 5_2_1_4_1_1_1_1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45" name="Google Shape;245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7" name="Google Shape;247;p43"/>
          <p:cNvSpPr txBox="1">
            <a:spLocks noGrp="1"/>
          </p:cNvSpPr>
          <p:nvPr>
            <p:ph type="subTitle" idx="2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8" name="Google Shape;248;p43"/>
          <p:cNvSpPr txBox="1">
            <a:spLocks noGrp="1"/>
          </p:cNvSpPr>
          <p:nvPr>
            <p:ph type="subTitle" idx="3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9" name="Google Shape;249;p43"/>
          <p:cNvSpPr txBox="1">
            <a:spLocks noGrp="1"/>
          </p:cNvSpPr>
          <p:nvPr>
            <p:ph type="subTitle" idx="4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0" name="Google Shape;250;p43"/>
          <p:cNvSpPr txBox="1">
            <a:spLocks noGrp="1"/>
          </p:cNvSpPr>
          <p:nvPr>
            <p:ph type="subTitle" idx="5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1" name="Google Shape;251;p43"/>
          <p:cNvSpPr txBox="1">
            <a:spLocks noGrp="1"/>
          </p:cNvSpPr>
          <p:nvPr>
            <p:ph type="subTitle" idx="6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2" name="Google Shape;252;p43"/>
          <p:cNvSpPr txBox="1">
            <a:spLocks noGrp="1"/>
          </p:cNvSpPr>
          <p:nvPr>
            <p:ph type="subTitle" idx="7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3" name="Google Shape;253;p43"/>
          <p:cNvSpPr txBox="1">
            <a:spLocks noGrp="1"/>
          </p:cNvSpPr>
          <p:nvPr>
            <p:ph type="subTitle" idx="8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subTitle" idx="9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5" name="Google Shape;255;p43"/>
          <p:cNvSpPr txBox="1">
            <a:spLocks noGrp="1"/>
          </p:cNvSpPr>
          <p:nvPr>
            <p:ph type="subTitle" idx="13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6" name="Google Shape;256;p43"/>
          <p:cNvSpPr txBox="1">
            <a:spLocks noGrp="1"/>
          </p:cNvSpPr>
          <p:nvPr>
            <p:ph type="subTitle" idx="14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7" name="Google Shape;257;p43"/>
          <p:cNvSpPr txBox="1">
            <a:spLocks noGrp="1"/>
          </p:cNvSpPr>
          <p:nvPr>
            <p:ph type="subTitle" idx="15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8" name="Google Shape;258;p43"/>
          <p:cNvSpPr txBox="1">
            <a:spLocks noGrp="1"/>
          </p:cNvSpPr>
          <p:nvPr>
            <p:ph type="subTitle" idx="16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9" name="Google Shape;259;p43"/>
          <p:cNvSpPr txBox="1">
            <a:spLocks noGrp="1"/>
          </p:cNvSpPr>
          <p:nvPr>
            <p:ph type="subTitle" idx="17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0" name="Google Shape;260;p43"/>
          <p:cNvSpPr txBox="1">
            <a:spLocks noGrp="1"/>
          </p:cNvSpPr>
          <p:nvPr>
            <p:ph type="subTitle" idx="18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1" name="Google Shape;261;p43"/>
          <p:cNvSpPr txBox="1">
            <a:spLocks noGrp="1"/>
          </p:cNvSpPr>
          <p:nvPr>
            <p:ph type="subTitle" idx="19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2" name="Google Shape;262;p43"/>
          <p:cNvSpPr txBox="1">
            <a:spLocks noGrp="1"/>
          </p:cNvSpPr>
          <p:nvPr>
            <p:ph type="subTitle" idx="20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3" name="Google Shape;263;p43"/>
          <p:cNvSpPr txBox="1">
            <a:spLocks noGrp="1"/>
          </p:cNvSpPr>
          <p:nvPr>
            <p:ph type="subTitle" idx="21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4" name="Google Shape;264;p43"/>
          <p:cNvSpPr txBox="1">
            <a:spLocks noGrp="1"/>
          </p:cNvSpPr>
          <p:nvPr>
            <p:ph type="subTitle" idx="22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5" name="Google Shape;265;p43"/>
          <p:cNvSpPr txBox="1">
            <a:spLocks noGrp="1"/>
          </p:cNvSpPr>
          <p:nvPr>
            <p:ph type="subTitle" idx="23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6" name="Google Shape;266;p43"/>
          <p:cNvSpPr txBox="1">
            <a:spLocks noGrp="1"/>
          </p:cNvSpPr>
          <p:nvPr>
            <p:ph type="subTitle" idx="24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 1 1">
  <p:cSld name="1_Title slide 5_2_1_4_1_1_1_1_1">
    <p:bg>
      <p:bgPr>
        <a:solidFill>
          <a:schemeClr val="lt1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69" name="Google Shape;269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1" name="Google Shape;271;p44"/>
          <p:cNvSpPr txBox="1">
            <a:spLocks noGrp="1"/>
          </p:cNvSpPr>
          <p:nvPr>
            <p:ph type="subTitle" idx="2"/>
          </p:nvPr>
        </p:nvSpPr>
        <p:spPr>
          <a:xfrm>
            <a:off x="540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2" name="Google Shape;272;p44"/>
          <p:cNvSpPr txBox="1">
            <a:spLocks noGrp="1"/>
          </p:cNvSpPr>
          <p:nvPr>
            <p:ph type="subTitle" idx="3"/>
          </p:nvPr>
        </p:nvSpPr>
        <p:spPr>
          <a:xfrm>
            <a:off x="540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3" name="Google Shape;273;p44"/>
          <p:cNvSpPr txBox="1">
            <a:spLocks noGrp="1"/>
          </p:cNvSpPr>
          <p:nvPr>
            <p:ph type="subTitle" idx="4"/>
          </p:nvPr>
        </p:nvSpPr>
        <p:spPr>
          <a:xfrm>
            <a:off x="2646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4" name="Google Shape;274;p44"/>
          <p:cNvSpPr txBox="1">
            <a:spLocks noGrp="1"/>
          </p:cNvSpPr>
          <p:nvPr>
            <p:ph type="subTitle" idx="5"/>
          </p:nvPr>
        </p:nvSpPr>
        <p:spPr>
          <a:xfrm>
            <a:off x="47448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5" name="Google Shape;275;p44"/>
          <p:cNvSpPr txBox="1">
            <a:spLocks noGrp="1"/>
          </p:cNvSpPr>
          <p:nvPr>
            <p:ph type="subTitle" idx="6"/>
          </p:nvPr>
        </p:nvSpPr>
        <p:spPr>
          <a:xfrm>
            <a:off x="68436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6" name="Google Shape;276;p44"/>
          <p:cNvSpPr txBox="1">
            <a:spLocks noGrp="1"/>
          </p:cNvSpPr>
          <p:nvPr>
            <p:ph type="subTitle" idx="7"/>
          </p:nvPr>
        </p:nvSpPr>
        <p:spPr>
          <a:xfrm>
            <a:off x="2646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7" name="Google Shape;277;p44"/>
          <p:cNvSpPr txBox="1">
            <a:spLocks noGrp="1"/>
          </p:cNvSpPr>
          <p:nvPr>
            <p:ph type="subTitle" idx="8"/>
          </p:nvPr>
        </p:nvSpPr>
        <p:spPr>
          <a:xfrm>
            <a:off x="47448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8" name="Google Shape;278;p44"/>
          <p:cNvSpPr txBox="1">
            <a:spLocks noGrp="1"/>
          </p:cNvSpPr>
          <p:nvPr>
            <p:ph type="subTitle" idx="9"/>
          </p:nvPr>
        </p:nvSpPr>
        <p:spPr>
          <a:xfrm>
            <a:off x="68436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 1 1 1">
  <p:cSld name="1_Title slide 5_2_1_4_1_1_1_1_1_1">
    <p:bg>
      <p:bgPr>
        <a:solidFill>
          <a:schemeClr val="lt1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81" name="Google Shape;281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83" name="Google Shape;283;p45"/>
          <p:cNvSpPr txBox="1">
            <a:spLocks noGrp="1"/>
          </p:cNvSpPr>
          <p:nvPr>
            <p:ph type="subTitle" idx="2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4" name="Google Shape;284;p45"/>
          <p:cNvSpPr txBox="1">
            <a:spLocks noGrp="1"/>
          </p:cNvSpPr>
          <p:nvPr>
            <p:ph type="subTitle" idx="3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5" name="Google Shape;285;p45"/>
          <p:cNvSpPr txBox="1">
            <a:spLocks noGrp="1"/>
          </p:cNvSpPr>
          <p:nvPr>
            <p:ph type="subTitle" idx="4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6" name="Google Shape;286;p45"/>
          <p:cNvSpPr txBox="1">
            <a:spLocks noGrp="1"/>
          </p:cNvSpPr>
          <p:nvPr>
            <p:ph type="subTitle" idx="5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7" name="Google Shape;287;p45"/>
          <p:cNvSpPr txBox="1">
            <a:spLocks noGrp="1"/>
          </p:cNvSpPr>
          <p:nvPr>
            <p:ph type="subTitle" idx="6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8" name="Google Shape;288;p45"/>
          <p:cNvSpPr txBox="1">
            <a:spLocks noGrp="1"/>
          </p:cNvSpPr>
          <p:nvPr>
            <p:ph type="subTitle" idx="7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9" name="Google Shape;289;p45"/>
          <p:cNvSpPr txBox="1">
            <a:spLocks noGrp="1"/>
          </p:cNvSpPr>
          <p:nvPr>
            <p:ph type="subTitle" idx="8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0" name="Google Shape;290;p45"/>
          <p:cNvSpPr txBox="1">
            <a:spLocks noGrp="1"/>
          </p:cNvSpPr>
          <p:nvPr>
            <p:ph type="subTitle" idx="9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1" name="Google Shape;291;p45"/>
          <p:cNvSpPr txBox="1">
            <a:spLocks noGrp="1"/>
          </p:cNvSpPr>
          <p:nvPr>
            <p:ph type="subTitle" idx="13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2" name="Google Shape;292;p45"/>
          <p:cNvSpPr txBox="1">
            <a:spLocks noGrp="1"/>
          </p:cNvSpPr>
          <p:nvPr>
            <p:ph type="subTitle" idx="14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3" name="Google Shape;293;p45"/>
          <p:cNvSpPr txBox="1">
            <a:spLocks noGrp="1"/>
          </p:cNvSpPr>
          <p:nvPr>
            <p:ph type="subTitle" idx="15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4" name="Google Shape;294;p45"/>
          <p:cNvSpPr txBox="1">
            <a:spLocks noGrp="1"/>
          </p:cNvSpPr>
          <p:nvPr>
            <p:ph type="subTitle" idx="16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CUSTOM_2_1_4_1">
    <p:bg>
      <p:bgPr>
        <a:solidFill>
          <a:srgbClr val="252525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онец презентации (благодарность)">
  <p:cSld name="CUSTOM_1_1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Титульник">
  <p:cSld name="TITLE_1_2">
    <p:bg>
      <p:bgPr>
        <a:solidFill>
          <a:schemeClr val="dk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7" name="Google Shape;3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Слайд знакомства - инфа о преподавателе">
  <p:cSld name="1_Title slide 5_2_1_2_1_1_1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ubTitle" idx="2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3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4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4" name="Google Shape;4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">
    <p:bg>
      <p:bgPr>
        <a:solidFill>
          <a:schemeClr val="l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8" name="Google Shape;48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Титульник">
  <p:cSld name="TITLE_1_2_1_1_1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3" name="Google Shape;5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44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rive.google.com/file/d/1gwhpa1idMipop59KNDb3dc9PBpWVlPCL/view?usp=sharing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4.gif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gwhpa1idMipop59KNDb3dc9PBpWVlPCL/view?usp=sharing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gwhpa1idMipop59KNDb3dc9PBpWVlPCL/view?usp=sharing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gwhpa1idMipop59KNDb3dc9PBpWVlPCL/view?usp=sharing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rive.google.com/file/d/1PQn576YVakvlWrIgIjSP9YEf5id4cqYs/view?usp=sharing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7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19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</a:pPr>
            <a:r>
              <a:rPr lang="ru-RU"/>
              <a:t>Базы данных и SQL</a:t>
            </a:r>
            <a:endParaRPr/>
          </a:p>
        </p:txBody>
      </p:sp>
      <p:sp>
        <p:nvSpPr>
          <p:cNvPr id="303" name="Google Shape;303;p47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</a:pPr>
            <a:r>
              <a:rPr lang="ru-RU"/>
              <a:t>Семинар 4.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6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Выберите правильный пример запроса с использованием UNION?</a:t>
            </a:r>
            <a:endParaRPr sz="2500"/>
          </a:p>
        </p:txBody>
      </p:sp>
      <p:sp>
        <p:nvSpPr>
          <p:cNvPr id="363" name="Google Shape;363;p56"/>
          <p:cNvSpPr txBox="1"/>
          <p:nvPr/>
        </p:nvSpPr>
        <p:spPr>
          <a:xfrm>
            <a:off x="652975" y="2494000"/>
            <a:ext cx="8107200" cy="23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id, city from Orders order by id union select id, city from Sellers order by city;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id, city, seller_id from Orders and select city, id from Select order by id;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select id, city from Orders union select id, city from Sellers order by id;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Все запросы верные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7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rgbClr val="333333"/>
                </a:solidFill>
                <a:highlight>
                  <a:schemeClr val="lt1"/>
                </a:highlight>
              </a:rPr>
              <a:t>Если выборка объединения данных производится из нескольких таблиц, то это может указываться во фразе FROM следующим образом?</a:t>
            </a:r>
            <a:endParaRPr sz="24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369" name="Google Shape;369;p57"/>
          <p:cNvSpPr txBox="1"/>
          <p:nvPr/>
        </p:nvSpPr>
        <p:spPr>
          <a:xfrm>
            <a:off x="652975" y="2494000"/>
            <a:ext cx="8107200" cy="16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таблица 1 таблица 2 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таблица 1 AND таблица2 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таблица 1 CROSS JOIN таблица2 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таблица1 INNER JOIN таблица2 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таблица 1 OUTER JOIN таблица2 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8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rgbClr val="333333"/>
                </a:solidFill>
                <a:highlight>
                  <a:srgbClr val="FFFFFF"/>
                </a:highlight>
              </a:rPr>
              <a:t>Если выборка объединения данных производится из нескольких таблиц, то это может указываться во фразе FROM следующим образом?</a:t>
            </a:r>
            <a:endParaRPr sz="2200"/>
          </a:p>
        </p:txBody>
      </p:sp>
      <p:sp>
        <p:nvSpPr>
          <p:cNvPr id="375" name="Google Shape;375;p58"/>
          <p:cNvSpPr txBox="1"/>
          <p:nvPr/>
        </p:nvSpPr>
        <p:spPr>
          <a:xfrm>
            <a:off x="652975" y="2494000"/>
            <a:ext cx="8107200" cy="16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таблица 1 таблица 2 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таблица 1 AND таблица2 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highlight>
                  <a:srgbClr val="FFFF00"/>
                </a:highlight>
                <a:latin typeface="IBM Plex Sans"/>
                <a:ea typeface="IBM Plex Sans"/>
                <a:cs typeface="IBM Plex Sans"/>
                <a:sym typeface="IBM Plex Sans"/>
              </a:rPr>
              <a:t>таблица 1 CROSS JOIN таблица2 </a:t>
            </a:r>
            <a:endParaRPr sz="1550">
              <a:solidFill>
                <a:schemeClr val="dk1"/>
              </a:solidFill>
              <a:highlight>
                <a:srgbClr val="FFFF00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highlight>
                  <a:srgbClr val="FFFF00"/>
                </a:highlight>
                <a:latin typeface="IBM Plex Sans"/>
                <a:ea typeface="IBM Plex Sans"/>
                <a:cs typeface="IBM Plex Sans"/>
                <a:sym typeface="IBM Plex Sans"/>
              </a:rPr>
              <a:t>таблица1 INNER JOIN таблица2 </a:t>
            </a:r>
            <a:endParaRPr sz="1550">
              <a:solidFill>
                <a:schemeClr val="dk1"/>
              </a:solidFill>
              <a:highlight>
                <a:srgbClr val="FFFF00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таблица 1 OUTER JOIN таблица2 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9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333333"/>
                </a:solidFill>
                <a:highlight>
                  <a:srgbClr val="FFFFFF"/>
                </a:highlight>
              </a:rPr>
              <a:t>Какая команда используется для объединения результатов запроса без удаления дубликатов?</a:t>
            </a:r>
            <a:endParaRPr sz="21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381" name="Google Shape;381;p59"/>
          <p:cNvSpPr txBox="1"/>
          <p:nvPr/>
        </p:nvSpPr>
        <p:spPr>
          <a:xfrm>
            <a:off x="652975" y="2494000"/>
            <a:ext cx="8107200" cy="16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UNION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UNION ALL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0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333333"/>
                </a:solidFill>
                <a:highlight>
                  <a:srgbClr val="FFFFFF"/>
                </a:highlight>
              </a:rPr>
              <a:t>Какая команда используется для объединения результатов запроса без удаления дубликатов?</a:t>
            </a:r>
            <a:endParaRPr sz="21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387" name="Google Shape;387;p60"/>
          <p:cNvSpPr txBox="1"/>
          <p:nvPr/>
        </p:nvSpPr>
        <p:spPr>
          <a:xfrm>
            <a:off x="652975" y="2494000"/>
            <a:ext cx="8107200" cy="16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UNION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UNION ALL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1"/>
          <p:cNvSpPr txBox="1">
            <a:spLocks noGrp="1"/>
          </p:cNvSpPr>
          <p:nvPr>
            <p:ph type="title"/>
          </p:nvPr>
        </p:nvSpPr>
        <p:spPr>
          <a:xfrm>
            <a:off x="625988" y="791425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ru-RU" b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Поддерживаемые типы объединений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93" name="Google Shape;39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273" y="1800213"/>
            <a:ext cx="3847427" cy="3103374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61"/>
          <p:cNvSpPr txBox="1"/>
          <p:nvPr/>
        </p:nvSpPr>
        <p:spPr>
          <a:xfrm>
            <a:off x="550375" y="1249775"/>
            <a:ext cx="7684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latin typeface="IBM Plex Sans"/>
                <a:ea typeface="IBM Plex Sans"/>
                <a:cs typeface="IBM Plex Sans"/>
                <a:sym typeface="IBM Plex Sans"/>
              </a:rPr>
              <a:t>Таблицы для работы:</a:t>
            </a:r>
            <a:br>
              <a:rPr lang="ru-RU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4"/>
              </a:rPr>
              <a:t>https://drive.google.com/file/d/1gwhpa1idMipop59KNDb3dc9PBpWVlPCL/view?usp=sharing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2"/>
          <p:cNvSpPr txBox="1">
            <a:spLocks noGrp="1"/>
          </p:cNvSpPr>
          <p:nvPr>
            <p:ph type="title"/>
          </p:nvPr>
        </p:nvSpPr>
        <p:spPr>
          <a:xfrm>
            <a:off x="540000" y="771025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ru-RU" b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INNER JOIN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0" name="Google Shape;400;p62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15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мин</a:t>
            </a:r>
            <a:endParaRPr sz="26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01" name="Google Shape;40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9250" y="2397925"/>
            <a:ext cx="1905000" cy="11906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2" name="Google Shape;402;p62"/>
          <p:cNvGraphicFramePr/>
          <p:nvPr/>
        </p:nvGraphicFramePr>
        <p:xfrm>
          <a:off x="203225" y="1260000"/>
          <a:ext cx="2804800" cy="3444060"/>
        </p:xfrm>
        <a:graphic>
          <a:graphicData uri="http://schemas.openxmlformats.org/drawingml/2006/table">
            <a:tbl>
              <a:tblPr>
                <a:noFill/>
                <a:tableStyleId>{325ACD8A-4F1A-446C-8482-47143EDF4315}</a:tableStyleId>
              </a:tblPr>
              <a:tblGrid>
                <a:gridCol w="140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tableA</a:t>
                      </a:r>
                      <a:endParaRPr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id </a:t>
                      </a:r>
                      <a:endParaRPr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name </a:t>
                      </a:r>
                      <a:endParaRPr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  </a:t>
                      </a:r>
                      <a:endParaRPr b="1"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1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Яблоко</a:t>
                      </a: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   </a:t>
                      </a:r>
                      <a:endParaRPr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</a:t>
                      </a:r>
                      <a:endParaRPr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Ананас    </a:t>
                      </a:r>
                      <a:endParaRPr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</a:t>
                      </a:r>
                      <a:endParaRPr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b="1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Банан</a:t>
                      </a: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    </a:t>
                      </a:r>
                      <a:endParaRPr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4</a:t>
                      </a:r>
                      <a:endParaRPr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Груша     </a:t>
                      </a:r>
                      <a:endParaRPr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03" name="Google Shape;403;p62"/>
          <p:cNvGraphicFramePr/>
          <p:nvPr/>
        </p:nvGraphicFramePr>
        <p:xfrm>
          <a:off x="3308238" y="1260028"/>
          <a:ext cx="2804800" cy="3466440"/>
        </p:xfrm>
        <a:graphic>
          <a:graphicData uri="http://schemas.openxmlformats.org/drawingml/2006/table">
            <a:tbl>
              <a:tblPr>
                <a:noFill/>
                <a:tableStyleId>{325ACD8A-4F1A-446C-8482-47143EDF4315}</a:tableStyleId>
              </a:tblPr>
              <a:tblGrid>
                <a:gridCol w="140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987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table B</a:t>
                      </a:r>
                      <a:endParaRPr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id </a:t>
                      </a:r>
                      <a:endParaRPr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name </a:t>
                      </a:r>
                      <a:endParaRPr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9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  </a:t>
                      </a:r>
                      <a:endParaRPr b="1"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Тыква</a:t>
                      </a:r>
                      <a:endParaRPr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8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</a:t>
                      </a:r>
                      <a:endParaRPr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1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Яблоко</a:t>
                      </a:r>
                      <a:endParaRPr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8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</a:t>
                      </a:r>
                      <a:endParaRPr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Дыня</a:t>
                      </a:r>
                      <a:endParaRPr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   </a:t>
                      </a:r>
                      <a:endParaRPr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8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4</a:t>
                      </a:r>
                      <a:endParaRPr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1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Банан</a:t>
                      </a:r>
                      <a:endParaRPr b="1"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   </a:t>
                      </a:r>
                      <a:endParaRPr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3"/>
          <p:cNvSpPr txBox="1">
            <a:spLocks noGrp="1"/>
          </p:cNvSpPr>
          <p:nvPr>
            <p:ph type="title"/>
          </p:nvPr>
        </p:nvSpPr>
        <p:spPr>
          <a:xfrm>
            <a:off x="540000" y="771025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ru-RU" b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INNER JOIN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9" name="Google Shape;409;p63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15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мин</a:t>
            </a:r>
            <a:endParaRPr sz="26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10" name="Google Shape;41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9000" y="1643075"/>
            <a:ext cx="1905000" cy="11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63"/>
          <p:cNvSpPr txBox="1"/>
          <p:nvPr/>
        </p:nvSpPr>
        <p:spPr>
          <a:xfrm>
            <a:off x="540000" y="1643075"/>
            <a:ext cx="30000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</a:t>
            </a:r>
            <a:r>
              <a:rPr lang="ru-RU" b="1">
                <a:solidFill>
                  <a:srgbClr val="202020"/>
                </a:solidFill>
                <a:latin typeface="IBM Plex Sans"/>
                <a:ea typeface="IBM Plex Sans"/>
                <a:cs typeface="IBM Plex Sans"/>
                <a:sym typeface="IBM Plex Sans"/>
              </a:rPr>
              <a:t>* </a:t>
            </a:r>
            <a:endParaRPr b="1">
              <a:solidFill>
                <a:srgbClr val="20202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FROM </a:t>
            </a:r>
            <a:r>
              <a:rPr lang="ru-RU" b="1">
                <a:solidFill>
                  <a:srgbClr val="202020"/>
                </a:solidFill>
                <a:latin typeface="IBM Plex Sans"/>
                <a:ea typeface="IBM Plex Sans"/>
                <a:cs typeface="IBM Plex Sans"/>
                <a:sym typeface="IBM Plex Sans"/>
              </a:rPr>
              <a:t>tableA </a:t>
            </a:r>
            <a:endParaRPr b="1">
              <a:solidFill>
                <a:srgbClr val="20202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INNER JOIN</a:t>
            </a:r>
            <a:r>
              <a:rPr lang="ru-RU" b="1">
                <a:solidFill>
                  <a:srgbClr val="202020"/>
                </a:solidFill>
                <a:latin typeface="IBM Plex Sans"/>
                <a:ea typeface="IBM Plex Sans"/>
                <a:cs typeface="IBM Plex Sans"/>
                <a:sym typeface="IBM Plex Sans"/>
              </a:rPr>
              <a:t> tableB</a:t>
            </a:r>
            <a:endParaRPr b="1">
              <a:solidFill>
                <a:srgbClr val="20202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ON </a:t>
            </a:r>
            <a:r>
              <a:rPr lang="ru-RU" b="1">
                <a:solidFill>
                  <a:srgbClr val="202020"/>
                </a:solidFill>
                <a:latin typeface="IBM Plex Sans"/>
                <a:ea typeface="IBM Plex Sans"/>
                <a:cs typeface="IBM Plex Sans"/>
                <a:sym typeface="IBM Plex Sans"/>
              </a:rPr>
              <a:t>tableA.name = tableB.name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aphicFrame>
        <p:nvGraphicFramePr>
          <p:cNvPr id="412" name="Google Shape;412;p63"/>
          <p:cNvGraphicFramePr/>
          <p:nvPr/>
        </p:nvGraphicFramePr>
        <p:xfrm>
          <a:off x="539750" y="3340550"/>
          <a:ext cx="7239000" cy="1188630"/>
        </p:xfrm>
        <a:graphic>
          <a:graphicData uri="http://schemas.openxmlformats.org/drawingml/2006/table">
            <a:tbl>
              <a:tblPr>
                <a:noFill/>
                <a:tableStyleId>{325ACD8A-4F1A-446C-8482-47143EDF4315}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1">
                          <a:solidFill>
                            <a:srgbClr val="20202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id   </a:t>
                      </a:r>
                      <a:endParaRPr b="1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1">
                          <a:solidFill>
                            <a:srgbClr val="20202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name</a:t>
                      </a:r>
                      <a:endParaRPr b="1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1">
                          <a:solidFill>
                            <a:srgbClr val="20202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id   </a:t>
                      </a:r>
                      <a:endParaRPr b="1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1">
                          <a:solidFill>
                            <a:srgbClr val="20202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name</a:t>
                      </a:r>
                      <a:endParaRPr b="1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Яблоко     </a:t>
                      </a:r>
                      <a:endParaRPr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</a:t>
                      </a:r>
                      <a:endParaRPr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Яблоко     </a:t>
                      </a:r>
                      <a:endParaRPr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</a:t>
                      </a:r>
                      <a:endParaRPr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Банан      </a:t>
                      </a:r>
                      <a:endParaRPr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4</a:t>
                      </a:r>
                      <a:endParaRPr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Банан      </a:t>
                      </a:r>
                      <a:endParaRPr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4"/>
          <p:cNvSpPr txBox="1">
            <a:spLocks noGrp="1"/>
          </p:cNvSpPr>
          <p:nvPr>
            <p:ph type="title"/>
          </p:nvPr>
        </p:nvSpPr>
        <p:spPr>
          <a:xfrm>
            <a:off x="540000" y="771025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ru-RU" b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INNER JOIN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8" name="Google Shape;418;p64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6218100" cy="19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9" name="Google Shape;419;p64"/>
          <p:cNvSpPr txBox="1">
            <a:spLocks noGrp="1"/>
          </p:cNvSpPr>
          <p:nvPr>
            <p:ph type="subTitle" idx="2"/>
          </p:nvPr>
        </p:nvSpPr>
        <p:spPr>
          <a:xfrm>
            <a:off x="639900" y="1362050"/>
            <a:ext cx="6218100" cy="26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9900FF"/>
                </a:solidFill>
              </a:rPr>
              <a:t>SELECT </a:t>
            </a:r>
            <a:r>
              <a:rPr lang="ru-RU" b="1" dirty="0" err="1">
                <a:solidFill>
                  <a:schemeClr val="dk1"/>
                </a:solidFill>
              </a:rPr>
              <a:t>column_list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9900FF"/>
                </a:solidFill>
              </a:rPr>
              <a:t>FROM </a:t>
            </a:r>
            <a:r>
              <a:rPr lang="ru-RU" b="1" dirty="0">
                <a:solidFill>
                  <a:schemeClr val="dk1"/>
                </a:solidFill>
              </a:rPr>
              <a:t>table_1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9900FF"/>
                </a:solidFill>
              </a:rPr>
              <a:t>INNER JOIN</a:t>
            </a:r>
            <a:r>
              <a:rPr lang="ru-RU" b="1" dirty="0">
                <a:solidFill>
                  <a:srgbClr val="FFFFFF"/>
                </a:solidFill>
              </a:rPr>
              <a:t> </a:t>
            </a:r>
            <a:r>
              <a:rPr lang="ru-RU" b="1" dirty="0">
                <a:solidFill>
                  <a:schemeClr val="dk1"/>
                </a:solidFill>
              </a:rPr>
              <a:t>table_2 </a:t>
            </a:r>
            <a:r>
              <a:rPr lang="ru-RU" b="1" dirty="0">
                <a:solidFill>
                  <a:srgbClr val="9900FF"/>
                </a:solidFill>
              </a:rPr>
              <a:t>ON </a:t>
            </a:r>
            <a:r>
              <a:rPr lang="ru-RU" b="1" dirty="0" err="1">
                <a:solidFill>
                  <a:schemeClr val="dk1"/>
                </a:solidFill>
              </a:rPr>
              <a:t>join_condition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dk1"/>
                </a:solidFill>
              </a:rPr>
              <a:t>USING: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 dirty="0">
                <a:solidFill>
                  <a:srgbClr val="9900FF"/>
                </a:solidFill>
              </a:rPr>
              <a:t>SELECT </a:t>
            </a:r>
            <a:r>
              <a:rPr lang="ru-RU" b="1" dirty="0" err="1">
                <a:solidFill>
                  <a:srgbClr val="141414"/>
                </a:solidFill>
              </a:rPr>
              <a:t>column_list</a:t>
            </a:r>
            <a:endParaRPr b="1" dirty="0">
              <a:solidFill>
                <a:srgbClr val="141414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 dirty="0">
                <a:solidFill>
                  <a:srgbClr val="9900FF"/>
                </a:solidFill>
              </a:rPr>
              <a:t>FROM </a:t>
            </a:r>
            <a:r>
              <a:rPr lang="ru-RU" b="1" dirty="0">
                <a:solidFill>
                  <a:srgbClr val="141414"/>
                </a:solidFill>
              </a:rPr>
              <a:t>table_1</a:t>
            </a:r>
            <a:endParaRPr b="1" dirty="0">
              <a:solidFill>
                <a:srgbClr val="141414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accent1"/>
                </a:solidFill>
              </a:rPr>
              <a:t>INNER JOIN</a:t>
            </a:r>
            <a:r>
              <a:rPr lang="ru-RU" b="1" dirty="0">
                <a:solidFill>
                  <a:srgbClr val="141414"/>
                </a:solidFill>
              </a:rPr>
              <a:t> table_2 </a:t>
            </a:r>
            <a:r>
              <a:rPr lang="ru-RU" b="1" dirty="0">
                <a:solidFill>
                  <a:schemeClr val="accent1"/>
                </a:solidFill>
              </a:rPr>
              <a:t>USING </a:t>
            </a:r>
            <a:r>
              <a:rPr lang="ru-RU" b="1" dirty="0">
                <a:solidFill>
                  <a:srgbClr val="141414"/>
                </a:solidFill>
              </a:rPr>
              <a:t>(</a:t>
            </a:r>
            <a:r>
              <a:rPr lang="ru-RU" b="1" dirty="0" err="1">
                <a:solidFill>
                  <a:srgbClr val="141414"/>
                </a:solidFill>
              </a:rPr>
              <a:t>column_name</a:t>
            </a:r>
            <a:r>
              <a:rPr lang="ru-RU" b="1" dirty="0">
                <a:solidFill>
                  <a:srgbClr val="141414"/>
                </a:solidFill>
              </a:rPr>
              <a:t>);</a:t>
            </a:r>
            <a:br>
              <a:rPr lang="ru-RU" b="1" dirty="0">
                <a:solidFill>
                  <a:schemeClr val="dk1"/>
                </a:solidFill>
              </a:rPr>
            </a:br>
            <a:r>
              <a:rPr lang="ru-RU" b="1" dirty="0">
                <a:solidFill>
                  <a:schemeClr val="dk1"/>
                </a:solidFill>
              </a:rPr>
              <a:t>Задание: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</a:rPr>
              <a:t>Выведите участников, которые также являются членами комитета, используйте INNER JOIN (пересечение 2 таблиц по имени)</a:t>
            </a:r>
            <a:r>
              <a:rPr lang="ru-RU" dirty="0">
                <a:solidFill>
                  <a:srgbClr val="FFFFFF"/>
                </a:solidFill>
              </a:rPr>
              <a:t>;</a:t>
            </a:r>
            <a:endParaRPr dirty="0"/>
          </a:p>
        </p:txBody>
      </p:sp>
      <p:pic>
        <p:nvPicPr>
          <p:cNvPr id="420" name="Google Shape;4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1648" y="1131036"/>
            <a:ext cx="3172025" cy="189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64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15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мин</a:t>
            </a:r>
            <a:endParaRPr sz="26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5"/>
          <p:cNvSpPr txBox="1">
            <a:spLocks noGrp="1"/>
          </p:cNvSpPr>
          <p:nvPr>
            <p:ph type="title"/>
          </p:nvPr>
        </p:nvSpPr>
        <p:spPr>
          <a:xfrm>
            <a:off x="540000" y="771025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ru-RU" b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FULL JOIN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7" name="Google Shape;427;p65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6218100" cy="19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8" name="Google Shape;428;p65"/>
          <p:cNvSpPr txBox="1">
            <a:spLocks noGrp="1"/>
          </p:cNvSpPr>
          <p:nvPr>
            <p:ph type="subTitle" idx="2"/>
          </p:nvPr>
        </p:nvSpPr>
        <p:spPr>
          <a:xfrm>
            <a:off x="540000" y="1555375"/>
            <a:ext cx="2778900" cy="26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accent1"/>
                </a:solidFill>
              </a:rPr>
              <a:t>SELECT </a:t>
            </a:r>
            <a:r>
              <a:rPr lang="ru-RU" b="1">
                <a:solidFill>
                  <a:schemeClr val="dk1"/>
                </a:solidFill>
              </a:rPr>
              <a:t>* </a:t>
            </a:r>
            <a:r>
              <a:rPr lang="ru-RU" b="1">
                <a:solidFill>
                  <a:schemeClr val="accent1"/>
                </a:solidFill>
              </a:rPr>
              <a:t>FROM </a:t>
            </a:r>
            <a:r>
              <a:rPr lang="ru-RU" b="1">
                <a:solidFill>
                  <a:schemeClr val="dk1"/>
                </a:solidFill>
              </a:rPr>
              <a:t>A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accent1"/>
                </a:solidFill>
              </a:rPr>
              <a:t>LEFT JOIN</a:t>
            </a:r>
            <a:r>
              <a:rPr lang="ru-RU" b="1">
                <a:solidFill>
                  <a:schemeClr val="dk1"/>
                </a:solidFill>
              </a:rPr>
              <a:t> B </a:t>
            </a:r>
            <a:r>
              <a:rPr lang="ru-RU" b="1">
                <a:solidFill>
                  <a:schemeClr val="accent1"/>
                </a:solidFill>
              </a:rPr>
              <a:t>ON </a:t>
            </a:r>
            <a:r>
              <a:rPr lang="ru-RU" b="1">
                <a:solidFill>
                  <a:schemeClr val="dk1"/>
                </a:solidFill>
              </a:rPr>
              <a:t>A.key = B.key 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accent1"/>
                </a:solidFill>
              </a:rPr>
              <a:t>UNION </a:t>
            </a:r>
            <a:endParaRPr b="1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accent1"/>
                </a:solidFill>
              </a:rPr>
              <a:t>SELECT </a:t>
            </a:r>
            <a:r>
              <a:rPr lang="ru-RU" b="1">
                <a:solidFill>
                  <a:schemeClr val="dk1"/>
                </a:solidFill>
              </a:rPr>
              <a:t>* </a:t>
            </a:r>
            <a:r>
              <a:rPr lang="ru-RU" b="1">
                <a:solidFill>
                  <a:schemeClr val="accent1"/>
                </a:solidFill>
              </a:rPr>
              <a:t>FROM </a:t>
            </a:r>
            <a:r>
              <a:rPr lang="ru-RU" b="1">
                <a:solidFill>
                  <a:schemeClr val="dk1"/>
                </a:solidFill>
              </a:rPr>
              <a:t>A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>
                <a:solidFill>
                  <a:schemeClr val="accent1"/>
                </a:solidFill>
              </a:rPr>
              <a:t>RIGHT JOIN</a:t>
            </a:r>
            <a:r>
              <a:rPr lang="ru-RU" b="1">
                <a:solidFill>
                  <a:schemeClr val="dk1"/>
                </a:solidFill>
              </a:rPr>
              <a:t> B </a:t>
            </a:r>
            <a:r>
              <a:rPr lang="ru-RU" b="1">
                <a:solidFill>
                  <a:schemeClr val="accent1"/>
                </a:solidFill>
              </a:rPr>
              <a:t>ON </a:t>
            </a:r>
            <a:r>
              <a:rPr lang="ru-RU" b="1">
                <a:solidFill>
                  <a:schemeClr val="dk1"/>
                </a:solidFill>
              </a:rPr>
              <a:t>A.key = B.key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65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15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мин</a:t>
            </a:r>
            <a:endParaRPr sz="26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30" name="Google Shape;43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625" y="1017450"/>
            <a:ext cx="5544375" cy="221775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5"/>
          <p:cNvSpPr txBox="1"/>
          <p:nvPr/>
        </p:nvSpPr>
        <p:spPr>
          <a:xfrm>
            <a:off x="540000" y="3364175"/>
            <a:ext cx="6214500" cy="19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Ссылка на материалы: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br>
              <a:rPr lang="ru-RU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https://drive.google.com/file/d/18cpqHW2kKRnWFX1TUiziYUX8YrdVHAPL/view?usp=sharing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149">
            <a:off x="5331734" y="2692882"/>
            <a:ext cx="2243677" cy="1682757"/>
          </a:xfrm>
          <a:prstGeom prst="roundRect">
            <a:avLst>
              <a:gd name="adj" fmla="val 9050"/>
            </a:avLst>
          </a:prstGeom>
          <a:noFill/>
          <a:ln>
            <a:noFill/>
          </a:ln>
        </p:spPr>
      </p:pic>
      <p:pic>
        <p:nvPicPr>
          <p:cNvPr id="309" name="Google Shape;30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8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3" name="Google Shape;313;p48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4" name="Google Shape;314;p48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6"/>
          <p:cNvSpPr txBox="1">
            <a:spLocks noGrp="1"/>
          </p:cNvSpPr>
          <p:nvPr>
            <p:ph type="title"/>
          </p:nvPr>
        </p:nvSpPr>
        <p:spPr>
          <a:xfrm>
            <a:off x="540000" y="771025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ru-RU" b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FULL JOIN: UNION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7" name="Google Shape;437;p66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15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мин</a:t>
            </a:r>
            <a:endParaRPr sz="26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38" name="Google Shape;43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1313" y="1283425"/>
            <a:ext cx="4521382" cy="370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8"/>
          <p:cNvSpPr txBox="1">
            <a:spLocks noGrp="1"/>
          </p:cNvSpPr>
          <p:nvPr>
            <p:ph type="title"/>
          </p:nvPr>
        </p:nvSpPr>
        <p:spPr>
          <a:xfrm>
            <a:off x="540000" y="771025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ru-RU" b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LEFT JOIN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1" name="Google Shape;451;p68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6218100" cy="19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2" name="Google Shape;452;p68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15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мин</a:t>
            </a:r>
            <a:endParaRPr sz="26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53" name="Google Shape;45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9600" y="1328750"/>
            <a:ext cx="1905000" cy="11906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54" name="Google Shape;454;p68"/>
          <p:cNvGraphicFramePr/>
          <p:nvPr/>
        </p:nvGraphicFramePr>
        <p:xfrm>
          <a:off x="203225" y="1260000"/>
          <a:ext cx="2804800" cy="3444060"/>
        </p:xfrm>
        <a:graphic>
          <a:graphicData uri="http://schemas.openxmlformats.org/drawingml/2006/table">
            <a:tbl>
              <a:tblPr>
                <a:noFill/>
                <a:tableStyleId>{325ACD8A-4F1A-446C-8482-47143EDF4315}</a:tableStyleId>
              </a:tblPr>
              <a:tblGrid>
                <a:gridCol w="140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tableA</a:t>
                      </a:r>
                      <a:endParaRPr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id </a:t>
                      </a:r>
                      <a:endParaRPr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name </a:t>
                      </a:r>
                      <a:endParaRPr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  </a:t>
                      </a:r>
                      <a:endParaRPr b="1"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Яблоко    </a:t>
                      </a:r>
                      <a:endParaRPr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</a:t>
                      </a:r>
                      <a:endParaRPr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Ананас    </a:t>
                      </a:r>
                      <a:endParaRPr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</a:t>
                      </a:r>
                      <a:endParaRPr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Банан     </a:t>
                      </a:r>
                      <a:endParaRPr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4</a:t>
                      </a:r>
                      <a:endParaRPr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Груша     </a:t>
                      </a:r>
                      <a:endParaRPr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55" name="Google Shape;455;p68"/>
          <p:cNvGraphicFramePr/>
          <p:nvPr/>
        </p:nvGraphicFramePr>
        <p:xfrm>
          <a:off x="3308238" y="1260028"/>
          <a:ext cx="2804800" cy="3466440"/>
        </p:xfrm>
        <a:graphic>
          <a:graphicData uri="http://schemas.openxmlformats.org/drawingml/2006/table">
            <a:tbl>
              <a:tblPr>
                <a:noFill/>
                <a:tableStyleId>{325ACD8A-4F1A-446C-8482-47143EDF4315}</a:tableStyleId>
              </a:tblPr>
              <a:tblGrid>
                <a:gridCol w="140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987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table B</a:t>
                      </a:r>
                      <a:endParaRPr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id </a:t>
                      </a:r>
                      <a:endParaRPr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name </a:t>
                      </a:r>
                      <a:endParaRPr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9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  </a:t>
                      </a:r>
                      <a:endParaRPr b="1"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Тыква</a:t>
                      </a:r>
                      <a:endParaRPr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8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</a:t>
                      </a:r>
                      <a:endParaRPr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Яблоко</a:t>
                      </a:r>
                      <a:endParaRPr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8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</a:t>
                      </a:r>
                      <a:endParaRPr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Дыня</a:t>
                      </a:r>
                      <a:endParaRPr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   </a:t>
                      </a:r>
                      <a:endParaRPr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8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4</a:t>
                      </a:r>
                      <a:endParaRPr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Банан</a:t>
                      </a:r>
                      <a:endParaRPr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   </a:t>
                      </a:r>
                      <a:endParaRPr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9"/>
          <p:cNvSpPr txBox="1">
            <a:spLocks noGrp="1"/>
          </p:cNvSpPr>
          <p:nvPr>
            <p:ph type="title"/>
          </p:nvPr>
        </p:nvSpPr>
        <p:spPr>
          <a:xfrm>
            <a:off x="540000" y="771025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ru-RU" b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LEFT JOIN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1" name="Google Shape;461;p69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6218100" cy="19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2" name="Google Shape;462;p69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15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мин</a:t>
            </a:r>
            <a:endParaRPr sz="26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63" name="Google Shape;46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9600" y="1328750"/>
            <a:ext cx="1905000" cy="11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69"/>
          <p:cNvSpPr txBox="1"/>
          <p:nvPr/>
        </p:nvSpPr>
        <p:spPr>
          <a:xfrm>
            <a:off x="540000" y="1398125"/>
            <a:ext cx="57567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</a:t>
            </a:r>
            <a:r>
              <a:rPr lang="ru-RU" b="1">
                <a:solidFill>
                  <a:srgbClr val="202020"/>
                </a:solidFill>
                <a:latin typeface="IBM Plex Sans"/>
                <a:ea typeface="IBM Plex Sans"/>
                <a:cs typeface="IBM Plex Sans"/>
                <a:sym typeface="IBM Plex Sans"/>
              </a:rPr>
              <a:t>* </a:t>
            </a:r>
            <a:r>
              <a:rPr lang="ru-RU" b="1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FROM </a:t>
            </a:r>
            <a:r>
              <a:rPr lang="ru-RU" b="1">
                <a:solidFill>
                  <a:srgbClr val="202020"/>
                </a:solidFill>
                <a:latin typeface="IBM Plex Sans"/>
                <a:ea typeface="IBM Plex Sans"/>
                <a:cs typeface="IBM Plex Sans"/>
                <a:sym typeface="IBM Plex Sans"/>
              </a:rPr>
              <a:t>tableA </a:t>
            </a:r>
            <a:endParaRPr b="1">
              <a:solidFill>
                <a:srgbClr val="20202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LEFT OUTER JOIN </a:t>
            </a:r>
            <a:r>
              <a:rPr lang="ru-RU" b="1">
                <a:solidFill>
                  <a:srgbClr val="202020"/>
                </a:solidFill>
                <a:latin typeface="IBM Plex Sans"/>
                <a:ea typeface="IBM Plex Sans"/>
                <a:cs typeface="IBM Plex Sans"/>
                <a:sym typeface="IBM Plex Sans"/>
              </a:rPr>
              <a:t>tableB </a:t>
            </a:r>
            <a:endParaRPr b="1">
              <a:solidFill>
                <a:srgbClr val="20202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ON </a:t>
            </a:r>
            <a:r>
              <a:rPr lang="ru-RU" b="1">
                <a:solidFill>
                  <a:srgbClr val="202020"/>
                </a:solidFill>
                <a:latin typeface="IBM Plex Sans"/>
                <a:ea typeface="IBM Plex Sans"/>
                <a:cs typeface="IBM Plex Sans"/>
                <a:sym typeface="IBM Plex Sans"/>
              </a:rPr>
              <a:t>tableA.name = tableB.name</a:t>
            </a:r>
            <a:endParaRPr b="1">
              <a:solidFill>
                <a:srgbClr val="20202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20202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20202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Выбираем все записи из таблицы А и совпавшие записи из таблицы B. Если совпадение отсутствует, то правая сторона будет содержать значение null, т.к. управляющая таблица левая, об этом говорит ключевое слово LEFT.</a:t>
            </a:r>
            <a:endParaRPr b="1">
              <a:solidFill>
                <a:srgbClr val="20202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0"/>
          <p:cNvSpPr txBox="1">
            <a:spLocks noGrp="1"/>
          </p:cNvSpPr>
          <p:nvPr>
            <p:ph type="title"/>
          </p:nvPr>
        </p:nvSpPr>
        <p:spPr>
          <a:xfrm>
            <a:off x="540000" y="771025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ru-RU" b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LEFT JOIN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70" name="Google Shape;470;p70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6218100" cy="19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1" name="Google Shape;471;p70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15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мин</a:t>
            </a:r>
            <a:endParaRPr sz="26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72" name="Google Shape;47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9600" y="1328750"/>
            <a:ext cx="1905000" cy="11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70"/>
          <p:cNvSpPr txBox="1"/>
          <p:nvPr/>
        </p:nvSpPr>
        <p:spPr>
          <a:xfrm>
            <a:off x="540000" y="1398125"/>
            <a:ext cx="5756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</a:t>
            </a:r>
            <a:r>
              <a:rPr lang="ru-RU" b="1">
                <a:solidFill>
                  <a:srgbClr val="202020"/>
                </a:solidFill>
                <a:latin typeface="IBM Plex Sans"/>
                <a:ea typeface="IBM Plex Sans"/>
                <a:cs typeface="IBM Plex Sans"/>
                <a:sym typeface="IBM Plex Sans"/>
              </a:rPr>
              <a:t>* </a:t>
            </a:r>
            <a:r>
              <a:rPr lang="ru-RU" b="1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FROM </a:t>
            </a:r>
            <a:r>
              <a:rPr lang="ru-RU" b="1">
                <a:solidFill>
                  <a:srgbClr val="202020"/>
                </a:solidFill>
                <a:latin typeface="IBM Plex Sans"/>
                <a:ea typeface="IBM Plex Sans"/>
                <a:cs typeface="IBM Plex Sans"/>
                <a:sym typeface="IBM Plex Sans"/>
              </a:rPr>
              <a:t>tableA </a:t>
            </a:r>
            <a:endParaRPr b="1">
              <a:solidFill>
                <a:srgbClr val="20202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LEFT OUTER JOIN </a:t>
            </a:r>
            <a:r>
              <a:rPr lang="ru-RU" b="1">
                <a:solidFill>
                  <a:srgbClr val="202020"/>
                </a:solidFill>
                <a:latin typeface="IBM Plex Sans"/>
                <a:ea typeface="IBM Plex Sans"/>
                <a:cs typeface="IBM Plex Sans"/>
                <a:sym typeface="IBM Plex Sans"/>
              </a:rPr>
              <a:t>tableB </a:t>
            </a:r>
            <a:endParaRPr b="1">
              <a:solidFill>
                <a:srgbClr val="20202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ON </a:t>
            </a:r>
            <a:r>
              <a:rPr lang="ru-RU" b="1">
                <a:solidFill>
                  <a:srgbClr val="202020"/>
                </a:solidFill>
                <a:latin typeface="IBM Plex Sans"/>
                <a:ea typeface="IBM Plex Sans"/>
                <a:cs typeface="IBM Plex Sans"/>
                <a:sym typeface="IBM Plex Sans"/>
              </a:rPr>
              <a:t>tableA.name = tableB.name</a:t>
            </a:r>
            <a:endParaRPr>
              <a:solidFill>
                <a:schemeClr val="accen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74" name="Google Shape;474;p70"/>
          <p:cNvSpPr txBox="1"/>
          <p:nvPr/>
        </p:nvSpPr>
        <p:spPr>
          <a:xfrm>
            <a:off x="693950" y="2755450"/>
            <a:ext cx="30000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50" b="1">
                <a:solidFill>
                  <a:srgbClr val="202020"/>
                </a:solidFill>
                <a:latin typeface="Courier New"/>
                <a:ea typeface="Courier New"/>
                <a:cs typeface="Courier New"/>
                <a:sym typeface="Courier New"/>
              </a:rPr>
              <a:t>id  name       id    name</a:t>
            </a:r>
            <a:endParaRPr sz="1350" b="1">
              <a:solidFill>
                <a:srgbClr val="20202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50">
                <a:solidFill>
                  <a:srgbClr val="202020"/>
                </a:solidFill>
                <a:latin typeface="Courier New"/>
                <a:ea typeface="Courier New"/>
                <a:cs typeface="Courier New"/>
                <a:sym typeface="Courier New"/>
              </a:rPr>
              <a:t>--  ----       --    ----</a:t>
            </a:r>
            <a:endParaRPr sz="1350">
              <a:solidFill>
                <a:srgbClr val="20202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50">
                <a:solidFill>
                  <a:srgbClr val="202020"/>
                </a:solidFill>
                <a:latin typeface="Courier New"/>
                <a:ea typeface="Courier New"/>
                <a:cs typeface="Courier New"/>
                <a:sym typeface="Courier New"/>
              </a:rPr>
              <a:t>1   Яблоко     2     Яблоко</a:t>
            </a:r>
            <a:endParaRPr sz="1350">
              <a:solidFill>
                <a:srgbClr val="20202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50">
                <a:solidFill>
                  <a:srgbClr val="202020"/>
                </a:solidFill>
                <a:latin typeface="Courier New"/>
                <a:ea typeface="Courier New"/>
                <a:cs typeface="Courier New"/>
                <a:sym typeface="Courier New"/>
              </a:rPr>
              <a:t>2   Ананас     null  null</a:t>
            </a:r>
            <a:endParaRPr sz="1350">
              <a:solidFill>
                <a:srgbClr val="20202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50">
                <a:solidFill>
                  <a:srgbClr val="202020"/>
                </a:solidFill>
                <a:latin typeface="Courier New"/>
                <a:ea typeface="Courier New"/>
                <a:cs typeface="Courier New"/>
                <a:sym typeface="Courier New"/>
              </a:rPr>
              <a:t>3   Банан      4     Банан</a:t>
            </a:r>
            <a:endParaRPr sz="1350">
              <a:solidFill>
                <a:srgbClr val="20202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50">
                <a:solidFill>
                  <a:srgbClr val="202020"/>
                </a:solidFill>
                <a:latin typeface="Courier New"/>
                <a:ea typeface="Courier New"/>
                <a:cs typeface="Courier New"/>
                <a:sym typeface="Courier New"/>
              </a:rPr>
              <a:t>4   Груша      null  null</a:t>
            </a:r>
            <a:endParaRPr sz="19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1"/>
          <p:cNvSpPr txBox="1">
            <a:spLocks noGrp="1"/>
          </p:cNvSpPr>
          <p:nvPr>
            <p:ph type="title"/>
          </p:nvPr>
        </p:nvSpPr>
        <p:spPr>
          <a:xfrm>
            <a:off x="540000" y="771025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ru-RU" b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LEFT JOIN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0" name="Google Shape;480;p71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6218100" cy="19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1" name="Google Shape;481;p71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15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мин</a:t>
            </a:r>
            <a:endParaRPr sz="26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2" name="Google Shape;482;p71"/>
          <p:cNvSpPr txBox="1"/>
          <p:nvPr/>
        </p:nvSpPr>
        <p:spPr>
          <a:xfrm>
            <a:off x="540000" y="1398125"/>
            <a:ext cx="4841700" cy="3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Таблица:</a:t>
            </a:r>
            <a:br>
              <a:rPr lang="ru-RU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u="sng" dirty="0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3"/>
              </a:rPr>
              <a:t>https://drive.google.com/file/d/1gwhpa1idMipop59KNDb3dc9PBpWVlPCL/view?usp=sharing</a:t>
            </a: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20202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Задание:</a:t>
            </a:r>
            <a:endParaRPr b="1" dirty="0">
              <a:solidFill>
                <a:srgbClr val="20202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202020"/>
                </a:solidFill>
                <a:latin typeface="IBM Plex Sans"/>
                <a:ea typeface="IBM Plex Sans"/>
                <a:cs typeface="IBM Plex Sans"/>
                <a:sym typeface="IBM Plex Sans"/>
              </a:rPr>
              <a:t>1.	</a:t>
            </a:r>
            <a:r>
              <a:rPr lang="ru-RU" dirty="0">
                <a:solidFill>
                  <a:srgbClr val="20202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Выведите участников, которые являются членами комитета (Используя LEFT JOIN, выполните соединение двух таблиц  по полю “Имя”)</a:t>
            </a:r>
            <a:endParaRPr dirty="0">
              <a:solidFill>
                <a:srgbClr val="20202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202020"/>
                </a:solidFill>
                <a:latin typeface="IBM Plex Sans"/>
                <a:ea typeface="IBM Plex Sans"/>
                <a:cs typeface="IBM Plex Sans"/>
                <a:sym typeface="IBM Plex Sans"/>
              </a:rPr>
              <a:t>2.* 	</a:t>
            </a:r>
            <a:r>
              <a:rPr lang="ru-RU" dirty="0">
                <a:solidFill>
                  <a:srgbClr val="20202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Выведите участников, которые не являются членами комитета</a:t>
            </a:r>
            <a:endParaRPr dirty="0">
              <a:solidFill>
                <a:srgbClr val="20202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83" name="Google Shape;483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5570" y="1398125"/>
            <a:ext cx="2356193" cy="134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6175" y="3013325"/>
            <a:ext cx="2135007" cy="13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2"/>
          <p:cNvSpPr txBox="1">
            <a:spLocks noGrp="1"/>
          </p:cNvSpPr>
          <p:nvPr>
            <p:ph type="title"/>
          </p:nvPr>
        </p:nvSpPr>
        <p:spPr>
          <a:xfrm>
            <a:off x="540000" y="771025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ru-RU" b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RIGHT JOIN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90" name="Google Shape;490;p72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6218100" cy="19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1" name="Google Shape;491;p72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15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мин</a:t>
            </a:r>
            <a:endParaRPr sz="26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92" name="Google Shape;492;p72"/>
          <p:cNvSpPr txBox="1"/>
          <p:nvPr/>
        </p:nvSpPr>
        <p:spPr>
          <a:xfrm>
            <a:off x="540000" y="1398125"/>
            <a:ext cx="57567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</a:t>
            </a:r>
            <a:r>
              <a:rPr lang="ru-RU" b="1">
                <a:solidFill>
                  <a:srgbClr val="202020"/>
                </a:solidFill>
                <a:latin typeface="IBM Plex Sans"/>
                <a:ea typeface="IBM Plex Sans"/>
                <a:cs typeface="IBM Plex Sans"/>
                <a:sym typeface="IBM Plex Sans"/>
              </a:rPr>
              <a:t>* </a:t>
            </a:r>
            <a:r>
              <a:rPr lang="ru-RU" b="1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FROM </a:t>
            </a:r>
            <a:r>
              <a:rPr lang="ru-RU" b="1">
                <a:solidFill>
                  <a:srgbClr val="202020"/>
                </a:solidFill>
                <a:latin typeface="IBM Plex Sans"/>
                <a:ea typeface="IBM Plex Sans"/>
                <a:cs typeface="IBM Plex Sans"/>
                <a:sym typeface="IBM Plex Sans"/>
              </a:rPr>
              <a:t>tableA </a:t>
            </a:r>
            <a:endParaRPr b="1">
              <a:solidFill>
                <a:srgbClr val="20202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RIGHT OUTER JOIN </a:t>
            </a:r>
            <a:r>
              <a:rPr lang="ru-RU" b="1">
                <a:solidFill>
                  <a:srgbClr val="202020"/>
                </a:solidFill>
                <a:latin typeface="IBM Plex Sans"/>
                <a:ea typeface="IBM Plex Sans"/>
                <a:cs typeface="IBM Plex Sans"/>
                <a:sym typeface="IBM Plex Sans"/>
              </a:rPr>
              <a:t>tableB </a:t>
            </a:r>
            <a:endParaRPr b="1">
              <a:solidFill>
                <a:srgbClr val="20202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ON </a:t>
            </a:r>
            <a:r>
              <a:rPr lang="ru-RU" b="1">
                <a:solidFill>
                  <a:srgbClr val="202020"/>
                </a:solidFill>
                <a:latin typeface="IBM Plex Sans"/>
                <a:ea typeface="IBM Plex Sans"/>
                <a:cs typeface="IBM Plex Sans"/>
                <a:sym typeface="IBM Plex Sans"/>
              </a:rPr>
              <a:t>tableB.name = tableA.name</a:t>
            </a:r>
            <a:endParaRPr b="1">
              <a:solidFill>
                <a:srgbClr val="20202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20202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20202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Выбираем все записи из таблицы B и совпавшие записи из таблицы A. Если совпадение отсутствует, то левая сторона будет содержать значение null, т.к. управляющая таблица правая, об этом говорит ключевое слово RIGHT.</a:t>
            </a:r>
            <a:endParaRPr b="1">
              <a:solidFill>
                <a:srgbClr val="20202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93" name="Google Shape;49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6900" y="1283425"/>
            <a:ext cx="1905000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3"/>
          <p:cNvSpPr txBox="1">
            <a:spLocks noGrp="1"/>
          </p:cNvSpPr>
          <p:nvPr>
            <p:ph type="title"/>
          </p:nvPr>
        </p:nvSpPr>
        <p:spPr>
          <a:xfrm>
            <a:off x="540000" y="771025"/>
            <a:ext cx="8064000" cy="9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ru-RU" b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RIGHT JOIN: уникальные данные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ru-RU" b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из правой таблицы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99" name="Google Shape;499;p73"/>
          <p:cNvSpPr txBox="1">
            <a:spLocks noGrp="1"/>
          </p:cNvSpPr>
          <p:nvPr>
            <p:ph type="subTitle" idx="2"/>
          </p:nvPr>
        </p:nvSpPr>
        <p:spPr>
          <a:xfrm>
            <a:off x="434350" y="1694125"/>
            <a:ext cx="6218100" cy="19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0" name="Google Shape;500;p73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15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мин</a:t>
            </a:r>
            <a:endParaRPr sz="26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01" name="Google Shape;501;p73"/>
          <p:cNvSpPr txBox="1"/>
          <p:nvPr/>
        </p:nvSpPr>
        <p:spPr>
          <a:xfrm>
            <a:off x="539750" y="1755338"/>
            <a:ext cx="57567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</a:t>
            </a:r>
            <a:r>
              <a:rPr lang="ru-RU" b="1">
                <a:solidFill>
                  <a:srgbClr val="202020"/>
                </a:solidFill>
                <a:latin typeface="IBM Plex Sans"/>
                <a:ea typeface="IBM Plex Sans"/>
                <a:cs typeface="IBM Plex Sans"/>
                <a:sym typeface="IBM Plex Sans"/>
              </a:rPr>
              <a:t>* </a:t>
            </a:r>
            <a:r>
              <a:rPr lang="ru-RU" b="1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FROM </a:t>
            </a:r>
            <a:r>
              <a:rPr lang="ru-RU" b="1">
                <a:solidFill>
                  <a:srgbClr val="202020"/>
                </a:solidFill>
                <a:latin typeface="IBM Plex Sans"/>
                <a:ea typeface="IBM Plex Sans"/>
                <a:cs typeface="IBM Plex Sans"/>
                <a:sym typeface="IBM Plex Sans"/>
              </a:rPr>
              <a:t>tableA </a:t>
            </a:r>
            <a:endParaRPr b="1">
              <a:solidFill>
                <a:srgbClr val="20202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RIGHT OUTER JOIN </a:t>
            </a:r>
            <a:r>
              <a:rPr lang="ru-RU" b="1">
                <a:solidFill>
                  <a:srgbClr val="202020"/>
                </a:solidFill>
                <a:latin typeface="IBM Plex Sans"/>
                <a:ea typeface="IBM Plex Sans"/>
                <a:cs typeface="IBM Plex Sans"/>
                <a:sym typeface="IBM Plex Sans"/>
              </a:rPr>
              <a:t>tableB </a:t>
            </a:r>
            <a:endParaRPr b="1">
              <a:solidFill>
                <a:srgbClr val="20202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ON </a:t>
            </a:r>
            <a:r>
              <a:rPr lang="ru-RU" b="1">
                <a:solidFill>
                  <a:srgbClr val="202020"/>
                </a:solidFill>
                <a:latin typeface="IBM Plex Sans"/>
                <a:ea typeface="IBM Plex Sans"/>
                <a:cs typeface="IBM Plex Sans"/>
                <a:sym typeface="IBM Plex Sans"/>
              </a:rPr>
              <a:t>tableA.name = tableB.name</a:t>
            </a:r>
            <a:br>
              <a:rPr lang="ru-RU" b="1">
                <a:solidFill>
                  <a:srgbClr val="20202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b="1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WHERE</a:t>
            </a:r>
            <a:r>
              <a:rPr lang="ru-RU" b="1">
                <a:solidFill>
                  <a:srgbClr val="202020"/>
                </a:solidFill>
                <a:latin typeface="IBM Plex Sans"/>
                <a:ea typeface="IBM Plex Sans"/>
                <a:cs typeface="IBM Plex Sans"/>
                <a:sym typeface="IBM Plex Sans"/>
              </a:rPr>
              <a:t> tableA.id </a:t>
            </a:r>
            <a:r>
              <a:rPr lang="ru-RU" b="1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IS </a:t>
            </a:r>
            <a:r>
              <a:rPr lang="ru-RU" b="1">
                <a:solidFill>
                  <a:srgbClr val="202020"/>
                </a:solidFill>
                <a:latin typeface="IBM Plex Sans"/>
                <a:ea typeface="IBM Plex Sans"/>
                <a:cs typeface="IBM Plex Sans"/>
                <a:sym typeface="IBM Plex Sans"/>
              </a:rPr>
              <a:t>null</a:t>
            </a:r>
            <a:endParaRPr b="1">
              <a:solidFill>
                <a:schemeClr val="accen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02" name="Google Shape;502;p73"/>
          <p:cNvSpPr txBox="1"/>
          <p:nvPr/>
        </p:nvSpPr>
        <p:spPr>
          <a:xfrm>
            <a:off x="540000" y="3186375"/>
            <a:ext cx="30000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 b="1">
                <a:solidFill>
                  <a:srgbClr val="202020"/>
                </a:solidFill>
                <a:latin typeface="Courier New"/>
                <a:ea typeface="Courier New"/>
                <a:cs typeface="Courier New"/>
                <a:sym typeface="Courier New"/>
              </a:rPr>
              <a:t>id    name    id  name</a:t>
            </a:r>
            <a:endParaRPr sz="1600" b="1">
              <a:solidFill>
                <a:srgbClr val="20202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>
                <a:solidFill>
                  <a:srgbClr val="202020"/>
                </a:solidFill>
                <a:latin typeface="Courier New"/>
                <a:ea typeface="Courier New"/>
                <a:cs typeface="Courier New"/>
                <a:sym typeface="Courier New"/>
              </a:rPr>
              <a:t>--    ----    --  ----</a:t>
            </a:r>
            <a:endParaRPr sz="1600">
              <a:solidFill>
                <a:srgbClr val="20202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>
                <a:solidFill>
                  <a:srgbClr val="202020"/>
                </a:solidFill>
                <a:latin typeface="Courier New"/>
                <a:ea typeface="Courier New"/>
                <a:cs typeface="Courier New"/>
                <a:sym typeface="Courier New"/>
              </a:rPr>
              <a:t>null  null    1   Тыква</a:t>
            </a:r>
            <a:endParaRPr sz="1600">
              <a:solidFill>
                <a:srgbClr val="20202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202020"/>
                </a:solidFill>
                <a:latin typeface="Courier New"/>
                <a:ea typeface="Courier New"/>
                <a:cs typeface="Courier New"/>
                <a:sym typeface="Courier New"/>
              </a:rPr>
              <a:t>null  null    3   Дыня</a:t>
            </a:r>
            <a:endParaRPr sz="1600" b="1">
              <a:solidFill>
                <a:srgbClr val="20202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03" name="Google Shape;50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8450" y="1439875"/>
            <a:ext cx="1905000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5450" y="3186525"/>
            <a:ext cx="1871000" cy="116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4"/>
          <p:cNvSpPr txBox="1">
            <a:spLocks noGrp="1"/>
          </p:cNvSpPr>
          <p:nvPr>
            <p:ph type="title"/>
          </p:nvPr>
        </p:nvSpPr>
        <p:spPr>
          <a:xfrm>
            <a:off x="540000" y="771025"/>
            <a:ext cx="8064000" cy="9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ru-RU" b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RIGHT JOIN: 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10" name="Google Shape;510;p74"/>
          <p:cNvSpPr txBox="1">
            <a:spLocks noGrp="1"/>
          </p:cNvSpPr>
          <p:nvPr>
            <p:ph type="subTitle" idx="2"/>
          </p:nvPr>
        </p:nvSpPr>
        <p:spPr>
          <a:xfrm>
            <a:off x="434350" y="1694125"/>
            <a:ext cx="6218100" cy="19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1" name="Google Shape;511;p74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15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мин</a:t>
            </a:r>
            <a:endParaRPr sz="26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12" name="Google Shape;512;p74"/>
          <p:cNvSpPr txBox="1"/>
          <p:nvPr/>
        </p:nvSpPr>
        <p:spPr>
          <a:xfrm>
            <a:off x="539750" y="1500188"/>
            <a:ext cx="57567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Таблица:</a:t>
            </a:r>
            <a:br>
              <a:rPr lang="ru-RU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u="sng" dirty="0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3"/>
              </a:rPr>
              <a:t>https://drive.google.com/file/d/1gwhpa1idMipop59KNDb3dc9PBpWVlPCL/view?usp=sharing</a:t>
            </a: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Задание:</a:t>
            </a:r>
            <a:endParaRPr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1. 	Найти членов комитета, которых нет в </a:t>
            </a:r>
            <a:r>
              <a:rPr lang="ru-RU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members</a:t>
            </a: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с помощью RIGHT JOIN</a:t>
            </a: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2.	Выполнить RIGHT JOIN между 2 таблицами по полю “Имя”</a:t>
            </a: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13" name="Google Shape;513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2225" y="3185922"/>
            <a:ext cx="2043900" cy="1259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5070" y="1694125"/>
            <a:ext cx="2118225" cy="121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5"/>
          <p:cNvSpPr txBox="1">
            <a:spLocks noGrp="1"/>
          </p:cNvSpPr>
          <p:nvPr>
            <p:ph type="title"/>
          </p:nvPr>
        </p:nvSpPr>
        <p:spPr>
          <a:xfrm>
            <a:off x="540000" y="771025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ru-RU" b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CROSS JOIN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0" name="Google Shape;520;p75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6218100" cy="19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1" name="Google Shape;521;p75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мин</a:t>
            </a:r>
            <a:endParaRPr sz="26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2" name="Google Shape;522;p75"/>
          <p:cNvSpPr txBox="1"/>
          <p:nvPr/>
        </p:nvSpPr>
        <p:spPr>
          <a:xfrm>
            <a:off x="540000" y="1398125"/>
            <a:ext cx="5271000" cy="3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</a:t>
            </a:r>
            <a:r>
              <a:rPr lang="ru-RU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select_list</a:t>
            </a:r>
            <a:endParaRPr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FROM </a:t>
            </a:r>
            <a:r>
              <a:rPr lang="ru-RU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table_1</a:t>
            </a:r>
            <a:endParaRPr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CROSS JOIN </a:t>
            </a:r>
            <a:r>
              <a:rPr lang="ru-RU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table_2;</a:t>
            </a:r>
            <a:endParaRPr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20202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20202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Перекрестное соединение создает декартово произведение строк из соединенных таблиц. </a:t>
            </a:r>
            <a:endParaRPr>
              <a:solidFill>
                <a:srgbClr val="20202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20202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Предположим, что в первой таблице есть </a:t>
            </a:r>
            <a:r>
              <a:rPr lang="ru-RU" b="1">
                <a:solidFill>
                  <a:srgbClr val="20202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n </a:t>
            </a:r>
            <a:r>
              <a:rPr lang="ru-RU">
                <a:solidFill>
                  <a:srgbClr val="20202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строк, а во второй таблице есть </a:t>
            </a:r>
            <a:r>
              <a:rPr lang="ru-RU" b="1">
                <a:solidFill>
                  <a:srgbClr val="20202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m</a:t>
            </a:r>
            <a:r>
              <a:rPr lang="ru-RU">
                <a:solidFill>
                  <a:srgbClr val="20202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строк. Перекрестное соединение, которое соединяет таблицы, возвращает </a:t>
            </a:r>
            <a:r>
              <a:rPr lang="ru-RU" b="1">
                <a:solidFill>
                  <a:srgbClr val="20202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nxm</a:t>
            </a:r>
            <a:r>
              <a:rPr lang="ru-RU">
                <a:solidFill>
                  <a:srgbClr val="20202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строк.</a:t>
            </a:r>
            <a:endParaRPr>
              <a:solidFill>
                <a:srgbClr val="20202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202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23" name="Google Shape;52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3350" y="1416938"/>
            <a:ext cx="3700652" cy="23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6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6218100" cy="19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9" name="Google Shape;529;p76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15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мин</a:t>
            </a:r>
            <a:endParaRPr sz="26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30" name="Google Shape;53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700" y="19005"/>
            <a:ext cx="5647051" cy="5032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</a:pPr>
            <a:r>
              <a:rPr lang="ru-RU"/>
              <a:t>План на сегодня:</a:t>
            </a:r>
            <a:endParaRPr/>
          </a:p>
        </p:txBody>
      </p:sp>
      <p:sp>
        <p:nvSpPr>
          <p:cNvPr id="320" name="Google Shape;320;p49"/>
          <p:cNvSpPr txBox="1">
            <a:spLocks noGrp="1"/>
          </p:cNvSpPr>
          <p:nvPr>
            <p:ph type="subTitle" idx="2"/>
          </p:nvPr>
        </p:nvSpPr>
        <p:spPr>
          <a:xfrm>
            <a:off x="536400" y="1336200"/>
            <a:ext cx="8064000" cy="3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ru-RU" sz="1800"/>
              <a:t>Quiz!</a:t>
            </a:r>
            <a:endParaRPr sz="1800"/>
          </a:p>
          <a:p>
            <a: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/>
              <a:t>Объединение таблиц (UNION) </a:t>
            </a:r>
            <a:endParaRPr sz="1800"/>
          </a:p>
          <a:p>
            <a: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/>
              <a:t>Соединение таблиц  (JOIN)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/>
              <a:t>Перерыв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>
                <a:solidFill>
                  <a:schemeClr val="dk1"/>
                </a:solidFill>
              </a:rPr>
              <a:t>Использование подзапросов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➔"/>
            </a:pPr>
            <a:r>
              <a:rPr lang="ru-RU" sz="1800">
                <a:solidFill>
                  <a:schemeClr val="dk1"/>
                </a:solidFill>
              </a:rPr>
              <a:t>Домашнее задание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7"/>
          <p:cNvSpPr txBox="1">
            <a:spLocks noGrp="1"/>
          </p:cNvSpPr>
          <p:nvPr>
            <p:ph type="title"/>
          </p:nvPr>
        </p:nvSpPr>
        <p:spPr>
          <a:xfrm>
            <a:off x="540000" y="771025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ru-RU" b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CROSS JOIN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6" name="Google Shape;536;p77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6218100" cy="19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7" name="Google Shape;537;p77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15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мин</a:t>
            </a:r>
            <a:endParaRPr sz="26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8" name="Google Shape;538;p77"/>
          <p:cNvSpPr txBox="1"/>
          <p:nvPr/>
        </p:nvSpPr>
        <p:spPr>
          <a:xfrm>
            <a:off x="540000" y="1398125"/>
            <a:ext cx="5271000" cy="39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</a:t>
            </a:r>
            <a:r>
              <a:rPr lang="ru-RU" b="1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select_list</a:t>
            </a:r>
            <a:endParaRPr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FROM </a:t>
            </a:r>
            <a:r>
              <a:rPr lang="ru-RU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table_1</a:t>
            </a:r>
            <a:endParaRPr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CROSS JOIN </a:t>
            </a:r>
            <a:r>
              <a:rPr lang="ru-RU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table_2;</a:t>
            </a:r>
            <a:endParaRPr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Таблица:</a:t>
            </a:r>
            <a:br>
              <a:rPr lang="ru-RU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u="sng" dirty="0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3"/>
              </a:rPr>
              <a:t>https://drive.google.com/file/d/1gwhpa1idMipop59KNDb3dc9PBpWVlPCL/view?usp=sharing</a:t>
            </a: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20202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Задание:</a:t>
            </a:r>
            <a:endParaRPr b="1" dirty="0">
              <a:solidFill>
                <a:srgbClr val="20202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20202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1.	Выведите перекрестное произведение таблиц </a:t>
            </a:r>
            <a:r>
              <a:rPr lang="ru-RU" dirty="0" err="1">
                <a:solidFill>
                  <a:srgbClr val="20202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members</a:t>
            </a:r>
            <a:r>
              <a:rPr lang="ru-RU" dirty="0">
                <a:solidFill>
                  <a:srgbClr val="20202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- </a:t>
            </a:r>
            <a:r>
              <a:rPr lang="ru-RU" dirty="0" err="1">
                <a:solidFill>
                  <a:srgbClr val="20202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committees</a:t>
            </a:r>
            <a:endParaRPr dirty="0">
              <a:solidFill>
                <a:srgbClr val="20202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0202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8"/>
          <p:cNvSpPr txBox="1">
            <a:spLocks noGrp="1"/>
          </p:cNvSpPr>
          <p:nvPr>
            <p:ph type="title"/>
          </p:nvPr>
        </p:nvSpPr>
        <p:spPr>
          <a:xfrm>
            <a:off x="540000" y="771025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ru-RU" b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CROSS JOIN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4" name="Google Shape;544;p78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6218100" cy="19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5" name="Google Shape;545;p78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15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мин</a:t>
            </a:r>
            <a:endParaRPr sz="26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6" name="Google Shape;546;p78"/>
          <p:cNvSpPr txBox="1"/>
          <p:nvPr/>
        </p:nvSpPr>
        <p:spPr>
          <a:xfrm>
            <a:off x="540000" y="1398125"/>
            <a:ext cx="5271000" cy="39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</a:t>
            </a:r>
            <a:endParaRPr b="1">
              <a:solidFill>
                <a:schemeClr val="accen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</a:t>
            </a:r>
            <a:r>
              <a:rPr lang="ru-RU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m.member_id, </a:t>
            </a:r>
            <a:endParaRPr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m.name AS member, </a:t>
            </a:r>
            <a:endParaRPr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c.committee_id, </a:t>
            </a:r>
            <a:endParaRPr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c.name AS committee</a:t>
            </a:r>
            <a:endParaRPr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FROM</a:t>
            </a:r>
            <a:endParaRPr b="1">
              <a:solidFill>
                <a:schemeClr val="accen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</a:t>
            </a:r>
            <a:r>
              <a:rPr lang="ru-RU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members m</a:t>
            </a:r>
            <a:endParaRPr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CROSS JOIN </a:t>
            </a:r>
            <a:r>
              <a:rPr lang="ru-RU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committees c</a:t>
            </a:r>
            <a:r>
              <a:rPr lang="ru-RU" b="1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  <a:endParaRPr b="1">
              <a:solidFill>
                <a:schemeClr val="accen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202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202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47" name="Google Shape;54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2625" y="1131025"/>
            <a:ext cx="2968801" cy="382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9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/>
              <a:t>Ваши вопросы?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/>
              <a:t>Перерыв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0"/>
          <p:cNvSpPr txBox="1">
            <a:spLocks noGrp="1"/>
          </p:cNvSpPr>
          <p:nvPr>
            <p:ph type="title"/>
          </p:nvPr>
        </p:nvSpPr>
        <p:spPr>
          <a:xfrm>
            <a:off x="431050" y="621800"/>
            <a:ext cx="59952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UNION и UNION ALL</a:t>
            </a:r>
            <a:endParaRPr/>
          </a:p>
        </p:txBody>
      </p:sp>
      <p:pic>
        <p:nvPicPr>
          <p:cNvPr id="558" name="Google Shape;558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80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20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sz="26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60" name="Google Shape;560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1088" y="1362775"/>
            <a:ext cx="6690373" cy="3244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1"/>
          <p:cNvSpPr txBox="1">
            <a:spLocks noGrp="1"/>
          </p:cNvSpPr>
          <p:nvPr>
            <p:ph type="title"/>
          </p:nvPr>
        </p:nvSpPr>
        <p:spPr>
          <a:xfrm>
            <a:off x="431050" y="621800"/>
            <a:ext cx="59952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UNION: пример</a:t>
            </a:r>
            <a:endParaRPr/>
          </a:p>
        </p:txBody>
      </p:sp>
      <p:pic>
        <p:nvPicPr>
          <p:cNvPr id="566" name="Google Shape;566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81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20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sz="26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68" name="Google Shape;568;p81"/>
          <p:cNvSpPr txBox="1"/>
          <p:nvPr/>
        </p:nvSpPr>
        <p:spPr>
          <a:xfrm>
            <a:off x="431050" y="1186500"/>
            <a:ext cx="4671600" cy="40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CREATE TABLE</a:t>
            </a:r>
            <a:r>
              <a:rPr lang="ru-RU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t1</a:t>
            </a:r>
            <a:br>
              <a:rPr lang="ru-RU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endParaRPr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</a:t>
            </a:r>
            <a:r>
              <a:rPr lang="ru-RU" b="1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id</a:t>
            </a:r>
            <a:r>
              <a:rPr lang="ru-RU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I</a:t>
            </a:r>
            <a:r>
              <a:rPr lang="ru-RU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NT PRIMARY KEY</a:t>
            </a:r>
            <a:endParaRPr b="1" dirty="0">
              <a:solidFill>
                <a:schemeClr val="accen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);</a:t>
            </a:r>
            <a:endParaRPr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CREATE TABLE</a:t>
            </a:r>
            <a:r>
              <a:rPr lang="ru-RU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t2 </a:t>
            </a:r>
            <a:br>
              <a:rPr lang="ru-RU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endParaRPr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</a:t>
            </a:r>
            <a:r>
              <a:rPr lang="ru-RU" b="1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id</a:t>
            </a:r>
            <a:r>
              <a:rPr lang="ru-RU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INT PRIMARY KEY</a:t>
            </a:r>
            <a:endParaRPr b="1" dirty="0">
              <a:solidFill>
                <a:schemeClr val="accen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);</a:t>
            </a:r>
            <a:endParaRPr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INSERT INTO </a:t>
            </a:r>
            <a:r>
              <a:rPr lang="ru-RU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t1 </a:t>
            </a:r>
            <a:r>
              <a:rPr lang="ru-RU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VALUES </a:t>
            </a:r>
            <a:r>
              <a:rPr lang="ru-RU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(1),(2),(3);</a:t>
            </a:r>
            <a:endParaRPr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INSERT INTO </a:t>
            </a:r>
            <a:r>
              <a:rPr lang="ru-RU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t2 VALUES (2),(3),(4);</a:t>
            </a:r>
            <a:br>
              <a:rPr lang="ru-RU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- - UNION</a:t>
            </a:r>
            <a:endParaRPr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</a:t>
            </a:r>
            <a:r>
              <a:rPr lang="ru-RU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b="1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id</a:t>
            </a:r>
            <a:r>
              <a:rPr lang="ru-RU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FROM </a:t>
            </a:r>
            <a:r>
              <a:rPr lang="ru-RU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t1</a:t>
            </a:r>
            <a:endParaRPr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UNION</a:t>
            </a:r>
            <a:endParaRPr b="1" dirty="0">
              <a:solidFill>
                <a:schemeClr val="accen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</a:t>
            </a:r>
            <a:r>
              <a:rPr lang="ru-RU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b="1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id</a:t>
            </a:r>
            <a:r>
              <a:rPr lang="ru-RU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FROM </a:t>
            </a:r>
            <a:r>
              <a:rPr lang="ru-RU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t2;</a:t>
            </a:r>
            <a:endParaRPr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-RU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69" name="Google Shape;569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8938" y="2073050"/>
            <a:ext cx="2913568" cy="19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2"/>
          <p:cNvSpPr txBox="1">
            <a:spLocks noGrp="1"/>
          </p:cNvSpPr>
          <p:nvPr>
            <p:ph type="title"/>
          </p:nvPr>
        </p:nvSpPr>
        <p:spPr>
          <a:xfrm>
            <a:off x="490600" y="703100"/>
            <a:ext cx="57348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UNION и UNION ALL</a:t>
            </a:r>
            <a:endParaRPr/>
          </a:p>
        </p:txBody>
      </p:sp>
      <p:pic>
        <p:nvPicPr>
          <p:cNvPr id="575" name="Google Shape;575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82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20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sz="26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77" name="Google Shape;577;p82"/>
          <p:cNvSpPr txBox="1"/>
          <p:nvPr/>
        </p:nvSpPr>
        <p:spPr>
          <a:xfrm>
            <a:off x="490600" y="1190525"/>
            <a:ext cx="56940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IBM Plex Sans"/>
                <a:ea typeface="IBM Plex Sans"/>
                <a:cs typeface="IBM Plex Sans"/>
                <a:sym typeface="IBM Plex Sans"/>
              </a:rPr>
              <a:t>Табличка для работы:</a:t>
            </a:r>
            <a:endParaRPr b="1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 dirty="0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4"/>
              </a:rPr>
              <a:t>https://drive.google.com/file/d/1PQn576YVakvlWrIgIjSP9YEf5id4cqYs/view?usp=sharing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IBM Plex Sans"/>
                <a:ea typeface="IBM Plex Sans"/>
                <a:cs typeface="IBM Plex Sans"/>
                <a:sym typeface="IBM Plex Sans"/>
              </a:rPr>
              <a:t>Задание:</a:t>
            </a:r>
            <a:endParaRPr b="1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1.	Получить список пользователей и клиентов, удалив одинаковых клиентов и пользователей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2.	</a:t>
            </a: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Получить список пользователей и клиентов. Дубликаты удалять не нужно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3"/>
          <p:cNvSpPr txBox="1">
            <a:spLocks noGrp="1"/>
          </p:cNvSpPr>
          <p:nvPr>
            <p:ph type="title"/>
          </p:nvPr>
        </p:nvSpPr>
        <p:spPr>
          <a:xfrm>
            <a:off x="490600" y="703100"/>
            <a:ext cx="57348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 UNION vs JOIN</a:t>
            </a:r>
            <a:endParaRPr/>
          </a:p>
        </p:txBody>
      </p:sp>
      <p:pic>
        <p:nvPicPr>
          <p:cNvPr id="583" name="Google Shape;583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83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20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sz="26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85" name="Google Shape;585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600" y="1585936"/>
            <a:ext cx="6006473" cy="2765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84"/>
          <p:cNvSpPr txBox="1">
            <a:spLocks noGrp="1"/>
          </p:cNvSpPr>
          <p:nvPr>
            <p:ph type="title"/>
          </p:nvPr>
        </p:nvSpPr>
        <p:spPr>
          <a:xfrm>
            <a:off x="539650" y="703100"/>
            <a:ext cx="59580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Оператор IN</a:t>
            </a:r>
            <a:endParaRPr/>
          </a:p>
        </p:txBody>
      </p:sp>
      <p:pic>
        <p:nvPicPr>
          <p:cNvPr id="591" name="Google Shape;591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84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25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sz="26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93" name="Google Shape;593;p84"/>
          <p:cNvSpPr txBox="1">
            <a:spLocks noGrp="1"/>
          </p:cNvSpPr>
          <p:nvPr>
            <p:ph type="subTitle" idx="2"/>
          </p:nvPr>
        </p:nvSpPr>
        <p:spPr>
          <a:xfrm>
            <a:off x="539750" y="1320325"/>
            <a:ext cx="6290100" cy="31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b="1" dirty="0">
                <a:solidFill>
                  <a:schemeClr val="accent1"/>
                </a:solidFill>
                <a:highlight>
                  <a:srgbClr val="FFFFFF"/>
                </a:highlight>
              </a:rPr>
              <a:t>SELECT </a:t>
            </a:r>
            <a:r>
              <a:rPr lang="ru-RU" b="1" i="1" dirty="0" err="1">
                <a:solidFill>
                  <a:schemeClr val="dk1"/>
                </a:solidFill>
                <a:highlight>
                  <a:srgbClr val="FFFFFF"/>
                </a:highlight>
              </a:rPr>
              <a:t>column_name</a:t>
            </a:r>
            <a:r>
              <a:rPr lang="ru-RU" b="1" i="1" dirty="0">
                <a:solidFill>
                  <a:schemeClr val="dk1"/>
                </a:solidFill>
                <a:highlight>
                  <a:srgbClr val="FFFFFF"/>
                </a:highlight>
              </a:rPr>
              <a:t>(s)</a:t>
            </a:r>
            <a:endParaRPr b="1" i="1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b="1" dirty="0">
                <a:solidFill>
                  <a:schemeClr val="accent1"/>
                </a:solidFill>
                <a:highlight>
                  <a:srgbClr val="FFFFFF"/>
                </a:highlight>
              </a:rPr>
              <a:t>FROM </a:t>
            </a:r>
            <a:r>
              <a:rPr lang="ru-RU" b="1" i="1" dirty="0" err="1">
                <a:solidFill>
                  <a:schemeClr val="dk1"/>
                </a:solidFill>
                <a:highlight>
                  <a:srgbClr val="FFFFFF"/>
                </a:highlight>
              </a:rPr>
              <a:t>table_name</a:t>
            </a:r>
            <a:endParaRPr b="1" i="1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b="1" dirty="0">
                <a:solidFill>
                  <a:schemeClr val="accent1"/>
                </a:solidFill>
              </a:rPr>
              <a:t>WHERE </a:t>
            </a:r>
            <a:r>
              <a:rPr lang="ru-RU" b="1" i="1" dirty="0" err="1">
                <a:solidFill>
                  <a:schemeClr val="dk1"/>
                </a:solidFill>
                <a:highlight>
                  <a:srgbClr val="FFFFFF"/>
                </a:highlight>
              </a:rPr>
              <a:t>column_name</a:t>
            </a:r>
            <a:r>
              <a:rPr lang="ru-RU" b="1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-RU" b="1" dirty="0">
                <a:solidFill>
                  <a:schemeClr val="accent1"/>
                </a:solidFill>
                <a:highlight>
                  <a:srgbClr val="FFFFFF"/>
                </a:highlight>
              </a:rPr>
              <a:t>IN </a:t>
            </a:r>
            <a:r>
              <a:rPr lang="ru-RU" b="1" dirty="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ru-RU" b="1" i="1" dirty="0">
                <a:solidFill>
                  <a:schemeClr val="dk1"/>
                </a:solidFill>
                <a:highlight>
                  <a:srgbClr val="FFFFFF"/>
                </a:highlight>
              </a:rPr>
              <a:t>value1</a:t>
            </a:r>
            <a:r>
              <a:rPr lang="ru-RU" b="1" dirty="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r>
              <a:rPr lang="ru-RU" b="1" i="1" dirty="0">
                <a:solidFill>
                  <a:schemeClr val="dk1"/>
                </a:solidFill>
                <a:highlight>
                  <a:srgbClr val="FFFFFF"/>
                </a:highlight>
              </a:rPr>
              <a:t> value2</a:t>
            </a:r>
            <a:r>
              <a:rPr lang="ru-RU" b="1" dirty="0">
                <a:solidFill>
                  <a:schemeClr val="dk1"/>
                </a:solidFill>
                <a:highlight>
                  <a:srgbClr val="FFFFFF"/>
                </a:highlight>
              </a:rPr>
              <a:t>, ...);</a:t>
            </a:r>
            <a:br>
              <a:rPr lang="ru-RU" b="1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-RU" b="1" dirty="0">
                <a:solidFill>
                  <a:schemeClr val="dk1"/>
                </a:solidFill>
                <a:highlight>
                  <a:srgbClr val="FFFFFF"/>
                </a:highlight>
              </a:rPr>
              <a:t>Таблица:</a:t>
            </a:r>
            <a:br>
              <a:rPr lang="ru-RU" b="1" dirty="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-RU" dirty="0">
                <a:solidFill>
                  <a:schemeClr val="dk1"/>
                </a:solidFill>
                <a:highlight>
                  <a:srgbClr val="FFFFFF"/>
                </a:highlight>
              </a:rPr>
              <a:t>https://drive.google.com/file/d/1PQn576YVakvlWrIgIjSP9YEf5id4cqYs/view?usp=sharing</a:t>
            </a:r>
            <a:endParaRPr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-RU" dirty="0">
                <a:solidFill>
                  <a:schemeClr val="dk1"/>
                </a:solidFill>
                <a:highlight>
                  <a:srgbClr val="FFFFFF"/>
                </a:highlight>
              </a:rPr>
              <a:t>Проверьте, присутствует ли буква “А” в последовательности 'A', 'B', 'C', 'D' </a:t>
            </a:r>
            <a:endParaRPr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-RU" dirty="0">
                <a:solidFill>
                  <a:schemeClr val="dk1"/>
                </a:solidFill>
                <a:highlight>
                  <a:srgbClr val="FFFFFF"/>
                </a:highlight>
              </a:rPr>
              <a:t>Проверьте, присутствует ли буква “Z” в последовательности 'A', 'B', 'C', 'D' </a:t>
            </a:r>
            <a:endParaRPr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-RU" dirty="0">
                <a:solidFill>
                  <a:schemeClr val="dk1"/>
                </a:solidFill>
                <a:highlight>
                  <a:srgbClr val="FFFFFF"/>
                </a:highlight>
              </a:rPr>
              <a:t>Получить столбцы из таблицы “</a:t>
            </a:r>
            <a:r>
              <a:rPr lang="ru-RU" dirty="0" err="1">
                <a:solidFill>
                  <a:schemeClr val="dk1"/>
                </a:solidFill>
                <a:highlight>
                  <a:srgbClr val="FFFFFF"/>
                </a:highlight>
              </a:rPr>
              <a:t>clients</a:t>
            </a:r>
            <a:r>
              <a:rPr lang="ru-RU" dirty="0">
                <a:solidFill>
                  <a:schemeClr val="dk1"/>
                </a:solidFill>
                <a:highlight>
                  <a:srgbClr val="FFFFFF"/>
                </a:highlight>
              </a:rPr>
              <a:t>” , в которых первое имя является набором значений.</a:t>
            </a:r>
            <a:endParaRPr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-RU" dirty="0">
                <a:solidFill>
                  <a:schemeClr val="dk1"/>
                </a:solidFill>
                <a:highlight>
                  <a:srgbClr val="FFFFFF"/>
                </a:highlight>
              </a:rPr>
              <a:t>Выберите все логины из таблицы “</a:t>
            </a:r>
            <a:r>
              <a:rPr lang="ru-RU" dirty="0" err="1">
                <a:solidFill>
                  <a:schemeClr val="dk1"/>
                </a:solidFill>
                <a:highlight>
                  <a:srgbClr val="FFFFFF"/>
                </a:highlight>
              </a:rPr>
              <a:t>users</a:t>
            </a:r>
            <a:r>
              <a:rPr lang="ru-RU" dirty="0">
                <a:solidFill>
                  <a:schemeClr val="dk1"/>
                </a:solidFill>
                <a:highlight>
                  <a:srgbClr val="FFFFFF"/>
                </a:highlight>
              </a:rPr>
              <a:t>”, кроме “</a:t>
            </a:r>
            <a:r>
              <a:rPr lang="ru-RU" dirty="0" err="1">
                <a:solidFill>
                  <a:schemeClr val="dk1"/>
                </a:solidFill>
                <a:highlight>
                  <a:srgbClr val="FFFFFF"/>
                </a:highlight>
              </a:rPr>
              <a:t>Mikle</a:t>
            </a:r>
            <a:r>
              <a:rPr lang="ru-RU" dirty="0">
                <a:solidFill>
                  <a:schemeClr val="dk1"/>
                </a:solidFill>
                <a:highlight>
                  <a:srgbClr val="FFFFFF"/>
                </a:highlight>
              </a:rPr>
              <a:t>”.</a:t>
            </a:r>
            <a:endParaRPr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85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25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sz="26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00" name="Google Shape;600;p85"/>
          <p:cNvSpPr txBox="1">
            <a:spLocks noGrp="1"/>
          </p:cNvSpPr>
          <p:nvPr>
            <p:ph type="title"/>
          </p:nvPr>
        </p:nvSpPr>
        <p:spPr>
          <a:xfrm>
            <a:off x="539650" y="703100"/>
            <a:ext cx="59580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Оператор EXISTS</a:t>
            </a:r>
            <a:endParaRPr/>
          </a:p>
        </p:txBody>
      </p:sp>
      <p:pic>
        <p:nvPicPr>
          <p:cNvPr id="601" name="Google Shape;601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7050" y="1855525"/>
            <a:ext cx="5231139" cy="31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85"/>
          <p:cNvSpPr txBox="1"/>
          <p:nvPr/>
        </p:nvSpPr>
        <p:spPr>
          <a:xfrm>
            <a:off x="539750" y="1024225"/>
            <a:ext cx="5522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latin typeface="IBM Plex Sans"/>
                <a:ea typeface="IBM Plex Sans"/>
                <a:cs typeface="IBM Plex Sans"/>
                <a:sym typeface="IBM Plex Sans"/>
              </a:rPr>
              <a:t>Табличка: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IBM Plex Sans"/>
                <a:ea typeface="IBM Plex Sans"/>
                <a:cs typeface="IBM Plex Sans"/>
                <a:sym typeface="IBM Plex Sans"/>
              </a:rPr>
              <a:t>https://drive.google.com/file/d/1PQn576YVakvlWrIgIjSP9YEf5id4cqYs/view?usp=sharing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86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25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sz="26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09" name="Google Shape;609;p86"/>
          <p:cNvSpPr txBox="1">
            <a:spLocks noGrp="1"/>
          </p:cNvSpPr>
          <p:nvPr>
            <p:ph type="subTitle" idx="2"/>
          </p:nvPr>
        </p:nvSpPr>
        <p:spPr>
          <a:xfrm>
            <a:off x="539750" y="1320325"/>
            <a:ext cx="6290100" cy="31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800" dirty="0"/>
              <a:t>1.	Получите из таблицы "Сотрудники" только тех сотрудников, которые в данный момент работают над любым из активных проектов.</a:t>
            </a:r>
            <a:endParaRPr sz="1800"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800" dirty="0"/>
              <a:t>2.	Проверьте, существует ли сотрудник с идентификатором 1004 в таблице сотрудников или нет.</a:t>
            </a:r>
            <a:endParaRPr sz="1800"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 dirty="0"/>
          </a:p>
        </p:txBody>
      </p:sp>
      <p:sp>
        <p:nvSpPr>
          <p:cNvPr id="610" name="Google Shape;610;p86"/>
          <p:cNvSpPr txBox="1">
            <a:spLocks noGrp="1"/>
          </p:cNvSpPr>
          <p:nvPr>
            <p:ph type="title"/>
          </p:nvPr>
        </p:nvSpPr>
        <p:spPr>
          <a:xfrm>
            <a:off x="539650" y="703100"/>
            <a:ext cx="59580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Оператор EXISTS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9904" y="0"/>
            <a:ext cx="472409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000" y="180035"/>
            <a:ext cx="480374" cy="48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0"/>
          <p:cNvSpPr txBox="1">
            <a:spLocks noGrp="1"/>
          </p:cNvSpPr>
          <p:nvPr>
            <p:ph type="title"/>
          </p:nvPr>
        </p:nvSpPr>
        <p:spPr>
          <a:xfrm>
            <a:off x="570075" y="791013"/>
            <a:ext cx="20484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Quiz!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87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25 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мин</a:t>
            </a:r>
            <a:endParaRPr sz="26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17" name="Google Shape;617;p87"/>
          <p:cNvSpPr txBox="1">
            <a:spLocks noGrp="1"/>
          </p:cNvSpPr>
          <p:nvPr>
            <p:ph type="subTitle" idx="2"/>
          </p:nvPr>
        </p:nvSpPr>
        <p:spPr>
          <a:xfrm>
            <a:off x="539750" y="1571625"/>
            <a:ext cx="6290100" cy="28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017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IBM Plex Sans"/>
              <a:buAutoNum type="arabicPeriod"/>
            </a:pPr>
            <a:r>
              <a:rPr lang="ru-RU">
                <a:solidFill>
                  <a:schemeClr val="dk1"/>
                </a:solidFill>
                <a:highlight>
                  <a:srgbClr val="FFFFFF"/>
                </a:highlight>
              </a:rPr>
              <a:t>EXISTS используется для проверки существования данных в подзапросе, тогда как IN используется для минимизации множественных условий ИЛИ.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017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IBM Plex Sans"/>
              <a:buAutoNum type="arabicPeriod"/>
            </a:pPr>
            <a:r>
              <a:rPr lang="ru-RU">
                <a:solidFill>
                  <a:schemeClr val="dk1"/>
                </a:solidFill>
                <a:highlight>
                  <a:srgbClr val="FFFFFF"/>
                </a:highlight>
              </a:rPr>
              <a:t>Оператор EXISTS останавливает свое дальнейшее выполнение, как только находит первое истинное вхождение, тогда как оператор IN сравнивает все значения, присутствующие внутри него.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017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IBM Plex Sans"/>
              <a:buAutoNum type="arabicPeriod"/>
            </a:pPr>
            <a:r>
              <a:rPr lang="ru-RU">
                <a:solidFill>
                  <a:schemeClr val="dk1"/>
                </a:solidFill>
                <a:highlight>
                  <a:srgbClr val="FFFFFF"/>
                </a:highlight>
              </a:rPr>
              <a:t>Оператор EXISTS не выполняет сравнение между родительским запросом и дочерним запросом, тогда как оператор IN выполняет сравнение между родительским запросом и дочерним запросом.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618" name="Google Shape;618;p87"/>
          <p:cNvSpPr txBox="1">
            <a:spLocks noGrp="1"/>
          </p:cNvSpPr>
          <p:nvPr>
            <p:ph type="title"/>
          </p:nvPr>
        </p:nvSpPr>
        <p:spPr>
          <a:xfrm>
            <a:off x="539650" y="703100"/>
            <a:ext cx="59580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EXISTS VS IN 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90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/>
              <a:t>Ваши вопросы?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91"/>
          <p:cNvSpPr/>
          <p:nvPr/>
        </p:nvSpPr>
        <p:spPr>
          <a:xfrm>
            <a:off x="0" y="0"/>
            <a:ext cx="9144000" cy="400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-RU" sz="17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</a:t>
            </a:r>
            <a:r>
              <a:rPr lang="ru-RU" sz="17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омашнее задание</a:t>
            </a:r>
            <a:endParaRPr sz="1700" b="1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45" name="Google Shape;645;p91"/>
          <p:cNvSpPr txBox="1"/>
          <p:nvPr/>
        </p:nvSpPr>
        <p:spPr>
          <a:xfrm>
            <a:off x="582281" y="525828"/>
            <a:ext cx="7277400" cy="3739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Табличка:</a:t>
            </a:r>
            <a:b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https://drive.google.com/file/d/1PQn576YVakvlWrIgIjSP9YEf5id4cqYs/view?usp=sharing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1.Вывести на экран, сколько машин каждого цвета  для машин марок BMW и LADA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2.Вывести на экран марку авто(количество) и количество авто не этой марки.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IBM Plex Sans"/>
                <a:ea typeface="IBM Plex Sans"/>
                <a:cs typeface="IBM Plex Sans"/>
                <a:sym typeface="IBM Plex Sans"/>
              </a:rPr>
              <a:t>100 машин, их них </a:t>
            </a:r>
            <a:r>
              <a:rPr lang="ru-RU" i="1" dirty="0">
                <a:latin typeface="IBM Plex Sans"/>
                <a:ea typeface="IBM Plex Sans"/>
                <a:cs typeface="IBM Plex Sans"/>
                <a:sym typeface="IBM Plex Sans"/>
              </a:rPr>
              <a:t>20 - BMW и 80 машин другой марки ,  AUDI - 30 и 70 машин другой марки, LADA - 15, 85 авто другой марки</a:t>
            </a:r>
            <a:endParaRPr i="1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IBM Plex Sans"/>
                <a:ea typeface="IBM Plex Sans"/>
                <a:cs typeface="IBM Plex Sans"/>
                <a:sym typeface="IBM Plex Sans"/>
              </a:rPr>
              <a:t>Задание №3.</a:t>
            </a:r>
            <a:endParaRPr b="1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Даны 2 таблицы, созданные следующим образом:</a:t>
            </a: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create</a:t>
            </a: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table</a:t>
            </a: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test_a</a:t>
            </a: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(</a:t>
            </a:r>
            <a:r>
              <a:rPr lang="ru-RU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id</a:t>
            </a: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INT, </a:t>
            </a:r>
            <a:r>
              <a:rPr lang="ru-RU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test</a:t>
            </a: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varchar</a:t>
            </a: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(10));</a:t>
            </a: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create</a:t>
            </a: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table</a:t>
            </a: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test_b</a:t>
            </a: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(</a:t>
            </a:r>
            <a:r>
              <a:rPr lang="ru-RU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id</a:t>
            </a: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INT);</a:t>
            </a:r>
            <a:endParaRPr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92"/>
          <p:cNvSpPr/>
          <p:nvPr/>
        </p:nvSpPr>
        <p:spPr>
          <a:xfrm>
            <a:off x="0" y="0"/>
            <a:ext cx="9144000" cy="400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-RU" sz="17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</a:t>
            </a:r>
            <a:r>
              <a:rPr lang="ru-RU" sz="17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омашнее задание</a:t>
            </a:r>
            <a:endParaRPr sz="1700" b="1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51" name="Google Shape;651;p92"/>
          <p:cNvSpPr txBox="1"/>
          <p:nvPr/>
        </p:nvSpPr>
        <p:spPr>
          <a:xfrm>
            <a:off x="611200" y="535575"/>
            <a:ext cx="7277400" cy="4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insert</a:t>
            </a: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into</a:t>
            </a: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test_a</a:t>
            </a: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lang="ru-RU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id</a:t>
            </a: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ru-RU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test</a:t>
            </a: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) </a:t>
            </a:r>
            <a:r>
              <a:rPr lang="ru-RU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values</a:t>
            </a: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(10, 'A'),</a:t>
            </a: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(20, 'A'),</a:t>
            </a: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(30, 'F'),</a:t>
            </a: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(40, 'D'),</a:t>
            </a: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(50, 'C');</a:t>
            </a: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insert</a:t>
            </a: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into</a:t>
            </a: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test_b</a:t>
            </a: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lang="ru-RU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id</a:t>
            </a: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) </a:t>
            </a:r>
            <a:r>
              <a:rPr lang="ru-RU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values</a:t>
            </a: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(10),</a:t>
            </a: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(30),</a:t>
            </a: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(50);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Напишите запрос, который вернет строки из таблицы </a:t>
            </a:r>
            <a:r>
              <a:rPr lang="ru-RU" b="1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test_a</a:t>
            </a:r>
            <a:r>
              <a:rPr lang="ru-RU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ru-RU" b="1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id</a:t>
            </a:r>
            <a:r>
              <a:rPr lang="ru-RU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которых нет в таблице </a:t>
            </a:r>
            <a:r>
              <a:rPr lang="ru-RU" b="1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test_b</a:t>
            </a:r>
            <a:r>
              <a:rPr lang="ru-RU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НЕ используя ключевого слова NOT.</a:t>
            </a:r>
            <a:endParaRPr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93"/>
          <p:cNvSpPr txBox="1"/>
          <p:nvPr/>
        </p:nvSpPr>
        <p:spPr>
          <a:xfrm>
            <a:off x="540000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Был урок полезен вам?</a:t>
            </a:r>
            <a:endParaRPr sz="1200"/>
          </a:p>
        </p:txBody>
      </p:sp>
      <p:sp>
        <p:nvSpPr>
          <p:cNvPr id="657" name="Google Shape;657;p93"/>
          <p:cNvSpPr txBox="1"/>
          <p:nvPr/>
        </p:nvSpPr>
        <p:spPr>
          <a:xfrm>
            <a:off x="6511800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было сложно?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658" name="Google Shape;658;p9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Семинар 1. Знакомство с языками программирования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59" name="Google Shape;659;p93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Рефлексия</a:t>
            </a:r>
            <a:endParaRPr sz="24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60" name="Google Shape;660;p93"/>
          <p:cNvSpPr txBox="1"/>
          <p:nvPr/>
        </p:nvSpPr>
        <p:spPr>
          <a:xfrm>
            <a:off x="3355250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Узнали вы что-то новое?</a:t>
            </a:r>
            <a:endParaRPr sz="1200"/>
          </a:p>
        </p:txBody>
      </p:sp>
      <p:pic>
        <p:nvPicPr>
          <p:cNvPr id="661" name="Google Shape;661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615" y="1798951"/>
            <a:ext cx="625816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7770" y="1798950"/>
            <a:ext cx="607178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4550" y="1798950"/>
            <a:ext cx="650239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1"/>
          <p:cNvSpPr txBox="1">
            <a:spLocks noGrp="1"/>
          </p:cNvSpPr>
          <p:nvPr>
            <p:ph type="title"/>
          </p:nvPr>
        </p:nvSpPr>
        <p:spPr>
          <a:xfrm>
            <a:off x="973425" y="10243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Что такое JOIN?</a:t>
            </a:r>
            <a:endParaRPr sz="2500"/>
          </a:p>
        </p:txBody>
      </p:sp>
      <p:sp>
        <p:nvSpPr>
          <p:cNvPr id="333" name="Google Shape;333;p51"/>
          <p:cNvSpPr txBox="1"/>
          <p:nvPr/>
        </p:nvSpPr>
        <p:spPr>
          <a:xfrm>
            <a:off x="652975" y="2494000"/>
            <a:ext cx="8107200" cy="23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операция объединения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операция группировки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операция суммирования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операция создания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2"/>
          <p:cNvSpPr txBox="1">
            <a:spLocks noGrp="1"/>
          </p:cNvSpPr>
          <p:nvPr>
            <p:ph type="title"/>
          </p:nvPr>
        </p:nvSpPr>
        <p:spPr>
          <a:xfrm>
            <a:off x="973425" y="10243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Что такое JOIN?</a:t>
            </a:r>
            <a:endParaRPr sz="2500"/>
          </a:p>
        </p:txBody>
      </p:sp>
      <p:sp>
        <p:nvSpPr>
          <p:cNvPr id="339" name="Google Shape;339;p52"/>
          <p:cNvSpPr txBox="1"/>
          <p:nvPr/>
        </p:nvSpPr>
        <p:spPr>
          <a:xfrm>
            <a:off x="652975" y="2494000"/>
            <a:ext cx="8107200" cy="23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highlight>
                  <a:srgbClr val="FFFF00"/>
                </a:highlight>
                <a:latin typeface="IBM Plex Sans"/>
                <a:ea typeface="IBM Plex Sans"/>
                <a:cs typeface="IBM Plex Sans"/>
                <a:sym typeface="IBM Plex Sans"/>
              </a:rPr>
              <a:t>операция объединения</a:t>
            </a:r>
            <a:endParaRPr sz="1550">
              <a:solidFill>
                <a:schemeClr val="dk1"/>
              </a:solidFill>
              <a:highlight>
                <a:srgbClr val="FFFF00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операция группировки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операция суммирования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операция создания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3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Какого из перечисленных ниже видов JOIN на самом деле не существует?</a:t>
            </a:r>
            <a:endParaRPr sz="2500"/>
          </a:p>
        </p:txBody>
      </p:sp>
      <p:sp>
        <p:nvSpPr>
          <p:cNvPr id="345" name="Google Shape;345;p53"/>
          <p:cNvSpPr txBox="1"/>
          <p:nvPr/>
        </p:nvSpPr>
        <p:spPr>
          <a:xfrm>
            <a:off x="652975" y="2494000"/>
            <a:ext cx="8107200" cy="30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LEFT JOIN - который выведет все записи первой таблицы, а для ненайденных пар из правой таблицы проставит значение NULL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RIGHT JOIN - который выведет все записи второй таблицы, а на место недостающей информации из первой таблицы проставить NULL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INNER JOIN - который показывает только те записи, для которых нашлись пары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TRUE JOIN - который выведет все верные значения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4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Какого из перечисленных ниже видов JOIN на самом деле не существует?</a:t>
            </a:r>
            <a:endParaRPr sz="2500"/>
          </a:p>
        </p:txBody>
      </p:sp>
      <p:sp>
        <p:nvSpPr>
          <p:cNvPr id="351" name="Google Shape;351;p54"/>
          <p:cNvSpPr txBox="1"/>
          <p:nvPr/>
        </p:nvSpPr>
        <p:spPr>
          <a:xfrm>
            <a:off x="652975" y="2494000"/>
            <a:ext cx="8107200" cy="30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LEFT JOIN - который выведет все записи первой таблицы, а для ненайденных пар из правой таблицы проставит значение NULL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RIGHT JOIN - который выведет все записи второй таблицы, а на место недостающей информации из первой таблицы проставить NULL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INNER JOIN - который показывает только те записи, для которых нашлись пары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TRUE JOIN - который выведет все верные значения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5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Выберите правильный пример запроса с использованием UNION?</a:t>
            </a:r>
            <a:endParaRPr sz="2500"/>
          </a:p>
        </p:txBody>
      </p:sp>
      <p:sp>
        <p:nvSpPr>
          <p:cNvPr id="357" name="Google Shape;357;p55"/>
          <p:cNvSpPr txBox="1"/>
          <p:nvPr/>
        </p:nvSpPr>
        <p:spPr>
          <a:xfrm>
            <a:off x="652975" y="2494000"/>
            <a:ext cx="8107200" cy="23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id, city from Orders order by id union select id, city from Sellers order by city;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id, city, seller_id from Orders and select city, id from Select order by id;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id, city from Orders union select id, city from Sellers order by id;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Все запросы верные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1828</Words>
  <Application>Microsoft Office PowerPoint</Application>
  <PresentationFormat>Экран (16:9)</PresentationFormat>
  <Paragraphs>317</Paragraphs>
  <Slides>45</Slides>
  <Notes>45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45</vt:i4>
      </vt:variant>
    </vt:vector>
  </HeadingPairs>
  <TitlesOfParts>
    <vt:vector size="53" baseType="lpstr">
      <vt:lpstr>Courier New</vt:lpstr>
      <vt:lpstr>Calibri</vt:lpstr>
      <vt:lpstr>IBM Plex Sans</vt:lpstr>
      <vt:lpstr>Arial</vt:lpstr>
      <vt:lpstr>IBM Plex Sans SemiBold</vt:lpstr>
      <vt:lpstr>Roboto</vt:lpstr>
      <vt:lpstr>Макет шаблона GB</vt:lpstr>
      <vt:lpstr>Макет шаблона GB</vt:lpstr>
      <vt:lpstr>Базы данных и SQL</vt:lpstr>
      <vt:lpstr>Презентация PowerPoint</vt:lpstr>
      <vt:lpstr>План на сегодня:</vt:lpstr>
      <vt:lpstr>Quiz!</vt:lpstr>
      <vt:lpstr>Что такое JOIN?</vt:lpstr>
      <vt:lpstr>Что такое JOIN?</vt:lpstr>
      <vt:lpstr>Какого из перечисленных ниже видов JOIN на самом деле не существует?</vt:lpstr>
      <vt:lpstr>Какого из перечисленных ниже видов JOIN на самом деле не существует?</vt:lpstr>
      <vt:lpstr>Выберите правильный пример запроса с использованием UNION?</vt:lpstr>
      <vt:lpstr>Выберите правильный пример запроса с использованием UNION?</vt:lpstr>
      <vt:lpstr>Если выборка объединения данных производится из нескольких таблиц, то это может указываться во фразе FROM следующим образом?</vt:lpstr>
      <vt:lpstr>Если выборка объединения данных производится из нескольких таблиц, то это может указываться во фразе FROM следующим образом?</vt:lpstr>
      <vt:lpstr>Какая команда используется для объединения результатов запроса без удаления дубликатов?</vt:lpstr>
      <vt:lpstr>Какая команда используется для объединения результатов запроса без удаления дубликатов?</vt:lpstr>
      <vt:lpstr>Поддерживаемые типы объединений</vt:lpstr>
      <vt:lpstr>INNER JOIN</vt:lpstr>
      <vt:lpstr>INNER JOIN</vt:lpstr>
      <vt:lpstr>INNER JOIN</vt:lpstr>
      <vt:lpstr>FULL JOIN</vt:lpstr>
      <vt:lpstr>FULL JOIN: UNION</vt:lpstr>
      <vt:lpstr>LEFT JOIN</vt:lpstr>
      <vt:lpstr>LEFT JOIN</vt:lpstr>
      <vt:lpstr>LEFT JOIN</vt:lpstr>
      <vt:lpstr>LEFT JOIN</vt:lpstr>
      <vt:lpstr>RIGHT JOIN</vt:lpstr>
      <vt:lpstr>RIGHT JOIN: уникальные данные из правой таблицы</vt:lpstr>
      <vt:lpstr>RIGHT JOIN: </vt:lpstr>
      <vt:lpstr>CROSS JOIN</vt:lpstr>
      <vt:lpstr>Презентация PowerPoint</vt:lpstr>
      <vt:lpstr>CROSS JOIN</vt:lpstr>
      <vt:lpstr>CROSS JOIN</vt:lpstr>
      <vt:lpstr>Ваши вопросы?  Перерыв</vt:lpstr>
      <vt:lpstr>UNION и UNION ALL</vt:lpstr>
      <vt:lpstr>UNION: пример</vt:lpstr>
      <vt:lpstr>UNION и UNION ALL</vt:lpstr>
      <vt:lpstr> UNION vs JOIN</vt:lpstr>
      <vt:lpstr>Оператор IN</vt:lpstr>
      <vt:lpstr>Оператор EXISTS</vt:lpstr>
      <vt:lpstr>Оператор EXISTS</vt:lpstr>
      <vt:lpstr>EXISTS VS IN </vt:lpstr>
      <vt:lpstr>Ваши вопросы?</vt:lpstr>
      <vt:lpstr>Презентация PowerPoint</vt:lpstr>
      <vt:lpstr>Презентация PowerPoint</vt:lpstr>
      <vt:lpstr>Рефлексия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Базы данных и SQL</dc:title>
  <dc:creator>Рустем Богданов</dc:creator>
  <cp:lastModifiedBy>Рустем Богданов</cp:lastModifiedBy>
  <cp:revision>3</cp:revision>
  <dcterms:modified xsi:type="dcterms:W3CDTF">2023-04-21T18:20:28Z</dcterms:modified>
</cp:coreProperties>
</file>